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0" r:id="rId5"/>
    <p:sldId id="262" r:id="rId6"/>
    <p:sldId id="271" r:id="rId7"/>
    <p:sldId id="263" r:id="rId8"/>
    <p:sldId id="272" r:id="rId9"/>
    <p:sldId id="265" r:id="rId10"/>
    <p:sldId id="270" r:id="rId11"/>
    <p:sldId id="276" r:id="rId12"/>
    <p:sldId id="266" r:id="rId13"/>
    <p:sldId id="275" r:id="rId14"/>
    <p:sldId id="269" r:id="rId15"/>
    <p:sldId id="267" r:id="rId16"/>
    <p:sldId id="268" r:id="rId17"/>
    <p:sldId id="259" r:id="rId18"/>
    <p:sldId id="261" r:id="rId19"/>
    <p:sldId id="273"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13" autoAdjust="0"/>
    <p:restoredTop sz="94660"/>
  </p:normalViewPr>
  <p:slideViewPr>
    <p:cSldViewPr>
      <p:cViewPr varScale="1">
        <p:scale>
          <a:sx n="106" d="100"/>
          <a:sy n="106" d="100"/>
        </p:scale>
        <p:origin x="-102" y="-12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0B97BC0-6C08-4B79-ADB5-1FD4B81379B2}" type="datetimeFigureOut">
              <a:rPr lang="en-US" smtClean="0"/>
              <a:pPr/>
              <a:t>3/14/2013</a:t>
            </a:fld>
            <a:endParaRPr lang="en-US"/>
          </a:p>
        </p:txBody>
      </p:sp>
      <p:sp>
        <p:nvSpPr>
          <p:cNvPr id="5" name="Footer Placeholder 4"/>
          <p:cNvSpPr>
            <a:spLocks noGrp="1"/>
          </p:cNvSpPr>
          <p:nvPr>
            <p:ph type="ftr" sz="quarter" idx="11"/>
          </p:nvPr>
        </p:nvSpPr>
        <p:spPr/>
        <p:txBody>
          <a:bodyPr/>
          <a:lstStyle/>
          <a:p>
            <a:r>
              <a:rPr lang="en-US" dirty="0" smtClean="0"/>
              <a:t>Kellett 2013</a:t>
            </a:r>
            <a:endParaRPr lang="en-US" dirty="0"/>
          </a:p>
        </p:txBody>
      </p:sp>
      <p:sp>
        <p:nvSpPr>
          <p:cNvPr id="6" name="Slide Number Placeholder 5"/>
          <p:cNvSpPr>
            <a:spLocks noGrp="1"/>
          </p:cNvSpPr>
          <p:nvPr>
            <p:ph type="sldNum" sz="quarter" idx="12"/>
          </p:nvPr>
        </p:nvSpPr>
        <p:spPr/>
        <p:txBody>
          <a:bodyPr/>
          <a:lstStyle/>
          <a:p>
            <a:fld id="{E0926C0E-E161-40D0-A0FC-7B219CF2952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0B97BC0-6C08-4B79-ADB5-1FD4B81379B2}" type="datetimeFigureOut">
              <a:rPr lang="en-US" smtClean="0"/>
              <a:pPr/>
              <a:t>3/14/2013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926C0E-E161-40D0-A0FC-7B219CF2952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0B97BC0-6C08-4B79-ADB5-1FD4B81379B2}" type="datetimeFigureOut">
              <a:rPr lang="en-US" smtClean="0"/>
              <a:pPr/>
              <a:t>3/14/2013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926C0E-E161-40D0-A0FC-7B219CF2952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0B97BC0-6C08-4B79-ADB5-1FD4B81379B2}" type="datetimeFigureOut">
              <a:rPr lang="en-US" smtClean="0"/>
              <a:pPr/>
              <a:t>3/14/2013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0926C0E-E161-40D0-A0FC-7B219CF2952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0B97BC0-6C08-4B79-ADB5-1FD4B81379B2}" type="datetimeFigureOut">
              <a:rPr lang="en-US" smtClean="0"/>
              <a:pPr/>
              <a:t>3/14/2013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0926C0E-E161-40D0-A0FC-7B219CF2952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0B97BC0-6C08-4B79-ADB5-1FD4B81379B2}" type="datetimeFigureOut">
              <a:rPr lang="en-US" smtClean="0"/>
              <a:pPr/>
              <a:t>3/14/2013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0926C0E-E161-40D0-A0FC-7B219CF2952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B97BC0-6C08-4B79-ADB5-1FD4B81379B2}" type="datetimeFigureOut">
              <a:rPr lang="en-US" smtClean="0"/>
              <a:pPr/>
              <a:t>3/14/2013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0926C0E-E161-40D0-A0FC-7B219CF2952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0B97BC0-6C08-4B79-ADB5-1FD4B81379B2}" type="datetimeFigureOut">
              <a:rPr lang="en-US" smtClean="0"/>
              <a:pPr/>
              <a:t>3/14/2013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0926C0E-E161-40D0-A0FC-7B219CF2952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0B97BC0-6C08-4B79-ADB5-1FD4B81379B2}" type="datetimeFigureOut">
              <a:rPr lang="en-US" smtClean="0"/>
              <a:pPr/>
              <a:t>3/14/2013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0926C0E-E161-40D0-A0FC-7B219CF2952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0B97BC0-6C08-4B79-ADB5-1FD4B81379B2}" type="datetimeFigureOut">
              <a:rPr lang="en-US" smtClean="0"/>
              <a:pPr/>
              <a:t>3/14/2013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926C0E-E161-40D0-A0FC-7B219CF2952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0B97BC0-6C08-4B79-ADB5-1FD4B81379B2}" type="datetimeFigureOut">
              <a:rPr lang="en-US" smtClean="0"/>
              <a:pPr/>
              <a:t>3/14/2013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926C0E-E161-40D0-A0FC-7B219CF2952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B97BC0-6C08-4B79-ADB5-1FD4B81379B2}" type="datetimeFigureOut">
              <a:rPr lang="en-US" smtClean="0"/>
              <a:pPr/>
              <a:t>3/14/2013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0926C0E-E161-40D0-A0FC-7B219CF29520}"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0"/>
            <a:ext cx="8229600" cy="1470025"/>
          </a:xfrm>
        </p:spPr>
        <p:txBody>
          <a:bodyPr>
            <a:normAutofit/>
          </a:bodyPr>
          <a:lstStyle/>
          <a:p>
            <a:r>
              <a:rPr lang="en-US" sz="5400" b="1" dirty="0" smtClean="0">
                <a:solidFill>
                  <a:srgbClr val="92D050"/>
                </a:solidFill>
              </a:rPr>
              <a:t>Healthy Immigrant Effect?</a:t>
            </a:r>
            <a:endParaRPr lang="en-US" sz="5400" b="1" dirty="0">
              <a:solidFill>
                <a:srgbClr val="92D050"/>
              </a:solidFill>
            </a:endParaRPr>
          </a:p>
        </p:txBody>
      </p:sp>
      <p:sp>
        <p:nvSpPr>
          <p:cNvPr id="3" name="Subtitle 2"/>
          <p:cNvSpPr>
            <a:spLocks noGrp="1"/>
          </p:cNvSpPr>
          <p:nvPr>
            <p:ph type="subTitle" idx="1"/>
          </p:nvPr>
        </p:nvSpPr>
        <p:spPr>
          <a:xfrm>
            <a:off x="2362200" y="5105400"/>
            <a:ext cx="4648200" cy="1752600"/>
          </a:xfrm>
        </p:spPr>
        <p:txBody>
          <a:bodyPr>
            <a:normAutofit lnSpcReduction="10000"/>
          </a:bodyPr>
          <a:lstStyle/>
          <a:p>
            <a:r>
              <a:rPr lang="en-US" sz="2000" b="1" dirty="0" smtClean="0"/>
              <a:t>Peter Kellett MN RN</a:t>
            </a:r>
          </a:p>
          <a:p>
            <a:r>
              <a:rPr lang="en-US" sz="1600" dirty="0" smtClean="0"/>
              <a:t>Ph.D. Student - Demography </a:t>
            </a:r>
          </a:p>
          <a:p>
            <a:r>
              <a:rPr lang="en-US" sz="1600" dirty="0" smtClean="0"/>
              <a:t>Prentice Institute for Global Population and Economy</a:t>
            </a:r>
          </a:p>
          <a:p>
            <a:r>
              <a:rPr lang="en-US" sz="1600" dirty="0" smtClean="0"/>
              <a:t>Academic Assistant/Instructor </a:t>
            </a:r>
            <a:r>
              <a:rPr lang="en-US" sz="1600" dirty="0" smtClean="0"/>
              <a:t>-Nursing</a:t>
            </a:r>
            <a:endParaRPr lang="en-US" sz="1600" dirty="0" smtClean="0"/>
          </a:p>
          <a:p>
            <a:r>
              <a:rPr lang="en-US" sz="1600" dirty="0" smtClean="0"/>
              <a:t>Faculty of Health Sciences</a:t>
            </a:r>
          </a:p>
          <a:p>
            <a:r>
              <a:rPr lang="en-US" sz="1600" dirty="0" smtClean="0"/>
              <a:t>University of Lethbridge</a:t>
            </a:r>
            <a:endParaRPr lang="en-US" sz="1600" dirty="0"/>
          </a:p>
        </p:txBody>
      </p:sp>
      <p:pic>
        <p:nvPicPr>
          <p:cNvPr id="4" name="Picture 2" descr="http://2.bp.blogspot.com/-g-sNS5ANpDM/TfoUoxyWpQI/AAAAAAAAC7c/LBxn9Zjye5s/s1600/Canada%2Bmosaic.jpg"/>
          <p:cNvPicPr>
            <a:picLocks noChangeAspect="1" noChangeArrowheads="1"/>
          </p:cNvPicPr>
          <p:nvPr/>
        </p:nvPicPr>
        <p:blipFill>
          <a:blip r:embed="rId2" cstate="print"/>
          <a:srcRect/>
          <a:stretch>
            <a:fillRect/>
          </a:stretch>
        </p:blipFill>
        <p:spPr bwMode="auto">
          <a:xfrm>
            <a:off x="1981200" y="1371600"/>
            <a:ext cx="5067613" cy="2179619"/>
          </a:xfrm>
          <a:prstGeom prst="rect">
            <a:avLst/>
          </a:prstGeom>
          <a:noFill/>
        </p:spPr>
      </p:pic>
      <p:sp>
        <p:nvSpPr>
          <p:cNvPr id="5" name="TextBox 4"/>
          <p:cNvSpPr txBox="1"/>
          <p:nvPr/>
        </p:nvSpPr>
        <p:spPr>
          <a:xfrm>
            <a:off x="1828800" y="3733800"/>
            <a:ext cx="5410200" cy="1200329"/>
          </a:xfrm>
          <a:prstGeom prst="rect">
            <a:avLst/>
          </a:prstGeom>
          <a:noFill/>
        </p:spPr>
        <p:txBody>
          <a:bodyPr wrap="square" rtlCol="0">
            <a:spAutoFit/>
          </a:bodyPr>
          <a:lstStyle/>
          <a:p>
            <a:pPr algn="ctr"/>
            <a:r>
              <a:rPr lang="en-US" sz="2400" b="1" dirty="0" smtClean="0"/>
              <a:t>Population Indicators of Immigrant Mental Health in the 2010 Canadian Community Health Survey</a:t>
            </a:r>
            <a:endParaRPr lang="en-US" sz="2400" b="1" dirty="0"/>
          </a:p>
        </p:txBody>
      </p:sp>
      <p:pic>
        <p:nvPicPr>
          <p:cNvPr id="6" name="Picture 5" descr="Faculty of Health Sciences Logo.jpg"/>
          <p:cNvPicPr>
            <a:picLocks noChangeAspect="1"/>
          </p:cNvPicPr>
          <p:nvPr/>
        </p:nvPicPr>
        <p:blipFill>
          <a:blip r:embed="rId3" cstate="print"/>
          <a:stretch>
            <a:fillRect/>
          </a:stretch>
        </p:blipFill>
        <p:spPr>
          <a:xfrm>
            <a:off x="7543800" y="5334000"/>
            <a:ext cx="1074730" cy="1319530"/>
          </a:xfrm>
          <a:prstGeom prst="rect">
            <a:avLst/>
          </a:prstGeom>
        </p:spPr>
      </p:pic>
      <p:pic>
        <p:nvPicPr>
          <p:cNvPr id="11268" name="Picture 4" descr="https://www.uleth.ca/conreg/childhoods/sites/uleth.ca.conreg.childhoods/files/PrenticeInstitute.jpg"/>
          <p:cNvPicPr>
            <a:picLocks noChangeAspect="1" noChangeArrowheads="1"/>
          </p:cNvPicPr>
          <p:nvPr/>
        </p:nvPicPr>
        <p:blipFill>
          <a:blip r:embed="rId4" cstate="print"/>
          <a:srcRect/>
          <a:stretch>
            <a:fillRect/>
          </a:stretch>
        </p:blipFill>
        <p:spPr bwMode="auto">
          <a:xfrm>
            <a:off x="152400" y="5562600"/>
            <a:ext cx="2199146" cy="1011532"/>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0"/>
            <a:ext cx="8229600" cy="1143000"/>
          </a:xfrm>
        </p:spPr>
        <p:txBody>
          <a:bodyPr/>
          <a:lstStyle/>
          <a:p>
            <a:pPr algn="l"/>
            <a:r>
              <a:rPr lang="en-US" b="1" dirty="0" smtClean="0">
                <a:solidFill>
                  <a:srgbClr val="92D050"/>
                </a:solidFill>
              </a:rPr>
              <a:t>Background</a:t>
            </a:r>
            <a:endParaRPr lang="en-US" b="1" dirty="0">
              <a:solidFill>
                <a:srgbClr val="92D050"/>
              </a:solidFill>
            </a:endParaRPr>
          </a:p>
        </p:txBody>
      </p:sp>
      <p:sp>
        <p:nvSpPr>
          <p:cNvPr id="3" name="Content Placeholder 2"/>
          <p:cNvSpPr>
            <a:spLocks noGrp="1"/>
          </p:cNvSpPr>
          <p:nvPr>
            <p:ph idx="1"/>
          </p:nvPr>
        </p:nvSpPr>
        <p:spPr>
          <a:xfrm>
            <a:off x="457200" y="1066800"/>
            <a:ext cx="8305800" cy="5410200"/>
          </a:xfrm>
        </p:spPr>
        <p:txBody>
          <a:bodyPr>
            <a:normAutofit lnSpcReduction="10000"/>
          </a:bodyPr>
          <a:lstStyle/>
          <a:p>
            <a:pPr>
              <a:buFont typeface="Wingdings" pitchFamily="2" charset="2"/>
              <a:buChar char="v"/>
            </a:pPr>
            <a:r>
              <a:rPr lang="en-US" dirty="0" smtClean="0"/>
              <a:t>Immigration is the biggest contributor to Canadian population growth – more than    250 000 annually </a:t>
            </a:r>
            <a:r>
              <a:rPr lang="en-US" sz="1800" dirty="0" smtClean="0"/>
              <a:t>(Statistics Canada, 2010)</a:t>
            </a:r>
            <a:r>
              <a:rPr lang="en-US" dirty="0" smtClean="0"/>
              <a:t>.</a:t>
            </a:r>
          </a:p>
          <a:p>
            <a:pPr>
              <a:buFont typeface="Wingdings" pitchFamily="2" charset="2"/>
              <a:buChar char="v"/>
            </a:pPr>
            <a:r>
              <a:rPr lang="en-US" dirty="0" smtClean="0">
                <a:solidFill>
                  <a:schemeClr val="bg2">
                    <a:lumMod val="40000"/>
                    <a:lumOff val="60000"/>
                  </a:schemeClr>
                </a:solidFill>
              </a:rPr>
              <a:t>Diversity of immigrants is increasing – more immigrants from Asia, the Middle East, the Caribbean, and Africa </a:t>
            </a:r>
            <a:r>
              <a:rPr lang="en-US" sz="1800" dirty="0" smtClean="0">
                <a:solidFill>
                  <a:schemeClr val="bg2">
                    <a:lumMod val="40000"/>
                    <a:lumOff val="60000"/>
                  </a:schemeClr>
                </a:solidFill>
              </a:rPr>
              <a:t>(Nguyen et al., 2011; </a:t>
            </a:r>
            <a:r>
              <a:rPr lang="en-US" sz="1800" dirty="0" err="1" smtClean="0">
                <a:solidFill>
                  <a:schemeClr val="bg2">
                    <a:lumMod val="40000"/>
                    <a:lumOff val="60000"/>
                  </a:schemeClr>
                </a:solidFill>
              </a:rPr>
              <a:t>Pottie</a:t>
            </a:r>
            <a:r>
              <a:rPr lang="en-US" sz="1800" dirty="0" smtClean="0">
                <a:solidFill>
                  <a:schemeClr val="bg2">
                    <a:lumMod val="40000"/>
                    <a:lumOff val="60000"/>
                  </a:schemeClr>
                </a:solidFill>
              </a:rPr>
              <a:t> et al., 2008)</a:t>
            </a:r>
            <a:r>
              <a:rPr lang="en-US" dirty="0" smtClean="0">
                <a:solidFill>
                  <a:schemeClr val="bg2">
                    <a:lumMod val="40000"/>
                    <a:lumOff val="60000"/>
                  </a:schemeClr>
                </a:solidFill>
              </a:rPr>
              <a:t>.</a:t>
            </a:r>
            <a:endParaRPr lang="en-US" dirty="0">
              <a:solidFill>
                <a:schemeClr val="bg2">
                  <a:lumMod val="40000"/>
                  <a:lumOff val="60000"/>
                </a:schemeClr>
              </a:solidFill>
            </a:endParaRPr>
          </a:p>
          <a:p>
            <a:pPr>
              <a:buFont typeface="Wingdings" pitchFamily="2" charset="2"/>
              <a:buChar char="v"/>
            </a:pPr>
            <a:r>
              <a:rPr lang="en-US" dirty="0" smtClean="0"/>
              <a:t> On average recent immigrants are in better overall health when compared to the Canadian-born (</a:t>
            </a:r>
            <a:r>
              <a:rPr lang="en-US" dirty="0" smtClean="0">
                <a:solidFill>
                  <a:srgbClr val="92D050"/>
                </a:solidFill>
              </a:rPr>
              <a:t>“Healthy Immigrant Effect”</a:t>
            </a:r>
            <a:r>
              <a:rPr lang="en-US" dirty="0" smtClean="0"/>
              <a:t>)</a:t>
            </a:r>
            <a:r>
              <a:rPr lang="en-US" dirty="0" smtClean="0">
                <a:solidFill>
                  <a:srgbClr val="92D050"/>
                </a:solidFill>
              </a:rPr>
              <a:t> </a:t>
            </a:r>
            <a:r>
              <a:rPr lang="en-US" dirty="0" smtClean="0">
                <a:sym typeface="Wingdings" pitchFamily="2" charset="2"/>
              </a:rPr>
              <a:t> This effect starts to decline in as little as 2 years after arrival </a:t>
            </a:r>
            <a:r>
              <a:rPr lang="en-CA" sz="1900" dirty="0" smtClean="0"/>
              <a:t>(</a:t>
            </a:r>
            <a:r>
              <a:rPr lang="en-CA" sz="1900" dirty="0" err="1" smtClean="0"/>
              <a:t>Beiser</a:t>
            </a:r>
            <a:r>
              <a:rPr lang="en-CA" sz="1900" dirty="0" smtClean="0"/>
              <a:t>, 2005; De </a:t>
            </a:r>
            <a:r>
              <a:rPr lang="en-CA" sz="1900" dirty="0" err="1" smtClean="0"/>
              <a:t>Maio</a:t>
            </a:r>
            <a:r>
              <a:rPr lang="en-CA" sz="1900" dirty="0" smtClean="0"/>
              <a:t>, 2010; De </a:t>
            </a:r>
            <a:r>
              <a:rPr lang="en-CA" sz="1900" dirty="0" err="1" smtClean="0"/>
              <a:t>Maio</a:t>
            </a:r>
            <a:r>
              <a:rPr lang="en-CA" sz="1900" dirty="0" smtClean="0"/>
              <a:t> &amp; Kemp, 2010; Newbold, 2009; Nguyen, et al., 2011).</a:t>
            </a:r>
            <a:endParaRPr lang="en-US" sz="1900" dirty="0" smtClean="0">
              <a:solidFill>
                <a:srgbClr val="92D050"/>
              </a:solidFill>
            </a:endParaRPr>
          </a:p>
        </p:txBody>
      </p:sp>
      <p:pic>
        <p:nvPicPr>
          <p:cNvPr id="5" name="Picture 2" descr="http://2.bp.blogspot.com/-g-sNS5ANpDM/TfoUoxyWpQI/AAAAAAAAC7c/LBxn9Zjye5s/s1600/Canada%2Bmosaic.jpg"/>
          <p:cNvPicPr>
            <a:picLocks noChangeAspect="1" noChangeArrowheads="1"/>
          </p:cNvPicPr>
          <p:nvPr/>
        </p:nvPicPr>
        <p:blipFill>
          <a:blip r:embed="rId2" cstate="print"/>
          <a:srcRect/>
          <a:stretch>
            <a:fillRect/>
          </a:stretch>
        </p:blipFill>
        <p:spPr bwMode="auto">
          <a:xfrm>
            <a:off x="7086600" y="228600"/>
            <a:ext cx="1891978" cy="813754"/>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229600" cy="1143000"/>
          </a:xfrm>
        </p:spPr>
        <p:txBody>
          <a:bodyPr>
            <a:normAutofit/>
          </a:bodyPr>
          <a:lstStyle/>
          <a:p>
            <a:pPr algn="l"/>
            <a:r>
              <a:rPr lang="en-US" sz="4000" b="1" dirty="0" smtClean="0">
                <a:solidFill>
                  <a:srgbClr val="92D050"/>
                </a:solidFill>
              </a:rPr>
              <a:t>Research Objective</a:t>
            </a:r>
            <a:endParaRPr lang="en-US" sz="4000" b="1" dirty="0">
              <a:solidFill>
                <a:srgbClr val="92D050"/>
              </a:solidFill>
            </a:endParaRPr>
          </a:p>
        </p:txBody>
      </p:sp>
      <p:sp>
        <p:nvSpPr>
          <p:cNvPr id="3" name="Content Placeholder 2"/>
          <p:cNvSpPr>
            <a:spLocks noGrp="1"/>
          </p:cNvSpPr>
          <p:nvPr>
            <p:ph idx="1"/>
          </p:nvPr>
        </p:nvSpPr>
        <p:spPr>
          <a:xfrm>
            <a:off x="152400" y="1066800"/>
            <a:ext cx="8229600" cy="1828800"/>
          </a:xfrm>
        </p:spPr>
        <p:txBody>
          <a:bodyPr/>
          <a:lstStyle/>
          <a:p>
            <a:pPr>
              <a:buNone/>
            </a:pPr>
            <a:r>
              <a:rPr lang="en-US" dirty="0" smtClean="0"/>
              <a:t>	</a:t>
            </a:r>
            <a:r>
              <a:rPr lang="en-US" sz="2400" dirty="0" smtClean="0"/>
              <a:t>To describe the current state of Canadian immigrants’ mental health through analysis of the 2010 public use Canadian Community Health Survey (CCHS) data.</a:t>
            </a:r>
            <a:endParaRPr lang="en-US" sz="2400" dirty="0"/>
          </a:p>
        </p:txBody>
      </p:sp>
      <p:pic>
        <p:nvPicPr>
          <p:cNvPr id="4" name="Picture 2" descr="http://www.bcjobs.ca/content/images/foreign_workers.jpg"/>
          <p:cNvPicPr>
            <a:picLocks noChangeAspect="1" noChangeArrowheads="1"/>
          </p:cNvPicPr>
          <p:nvPr/>
        </p:nvPicPr>
        <p:blipFill>
          <a:blip r:embed="rId2" cstate="print"/>
          <a:srcRect/>
          <a:stretch>
            <a:fillRect/>
          </a:stretch>
        </p:blipFill>
        <p:spPr bwMode="auto">
          <a:xfrm>
            <a:off x="6778077" y="3581400"/>
            <a:ext cx="2365923" cy="2343027"/>
          </a:xfrm>
          <a:prstGeom prst="rect">
            <a:avLst/>
          </a:prstGeom>
          <a:noFill/>
        </p:spPr>
      </p:pic>
      <p:sp>
        <p:nvSpPr>
          <p:cNvPr id="5" name="Title 1"/>
          <p:cNvSpPr txBox="1">
            <a:spLocks/>
          </p:cNvSpPr>
          <p:nvPr/>
        </p:nvSpPr>
        <p:spPr>
          <a:xfrm>
            <a:off x="381000" y="2514600"/>
            <a:ext cx="6324600" cy="1143000"/>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z="4000" b="1" dirty="0" smtClean="0">
                <a:solidFill>
                  <a:srgbClr val="92D050"/>
                </a:solidFill>
                <a:latin typeface="+mj-lt"/>
                <a:ea typeface="+mj-ea"/>
                <a:cs typeface="+mj-cs"/>
              </a:rPr>
              <a:t>Research Questions</a:t>
            </a:r>
            <a:endParaRPr kumimoji="0" lang="en-US" sz="4000" b="1" i="0" u="none" strike="noStrike" kern="1200" cap="none" spc="0" normalizeH="0" baseline="0" noProof="0" dirty="0" smtClean="0">
              <a:ln>
                <a:noFill/>
              </a:ln>
              <a:solidFill>
                <a:srgbClr val="92D050"/>
              </a:solidFill>
              <a:effectLst/>
              <a:uLnTx/>
              <a:uFillTx/>
              <a:latin typeface="+mj-lt"/>
              <a:ea typeface="+mj-ea"/>
              <a:cs typeface="+mj-cs"/>
            </a:endParaRPr>
          </a:p>
        </p:txBody>
      </p:sp>
      <p:sp>
        <p:nvSpPr>
          <p:cNvPr id="6" name="TextBox 5"/>
          <p:cNvSpPr txBox="1"/>
          <p:nvPr/>
        </p:nvSpPr>
        <p:spPr>
          <a:xfrm>
            <a:off x="381000" y="3429000"/>
            <a:ext cx="6248400" cy="3046988"/>
          </a:xfrm>
          <a:prstGeom prst="rect">
            <a:avLst/>
          </a:prstGeom>
          <a:noFill/>
        </p:spPr>
        <p:txBody>
          <a:bodyPr wrap="square" rtlCol="0">
            <a:spAutoFit/>
          </a:bodyPr>
          <a:lstStyle/>
          <a:p>
            <a:pPr marL="342900" indent="-342900">
              <a:buFont typeface="+mj-lt"/>
              <a:buAutoNum type="arabicPeriod"/>
            </a:pPr>
            <a:r>
              <a:rPr lang="en-US" sz="2400" dirty="0" smtClean="0"/>
              <a:t>How does Canadian immigrants’ mental health compare to the Canadian-born?</a:t>
            </a:r>
          </a:p>
          <a:p>
            <a:pPr marL="342900" indent="-342900">
              <a:buFont typeface="+mj-lt"/>
              <a:buAutoNum type="arabicPeriod"/>
            </a:pPr>
            <a:r>
              <a:rPr lang="en-US" sz="2400" dirty="0" smtClean="0"/>
              <a:t>Is there a healthy immigrant effect for mental health?</a:t>
            </a:r>
          </a:p>
          <a:p>
            <a:pPr marL="342900" indent="-342900">
              <a:buFont typeface="+mj-lt"/>
              <a:buAutoNum type="arabicPeriod"/>
            </a:pPr>
            <a:r>
              <a:rPr lang="en-US" sz="2400" dirty="0" smtClean="0"/>
              <a:t>Is there a difference in immigrant mental health status based on gender, duration of residence in Canada, and cultural or racial origin?</a:t>
            </a:r>
            <a:endParaRPr lang="en-US" sz="24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2209800" cy="1143000"/>
          </a:xfrm>
        </p:spPr>
        <p:txBody>
          <a:bodyPr/>
          <a:lstStyle/>
          <a:p>
            <a:pPr algn="l"/>
            <a:r>
              <a:rPr lang="en-US" b="1" dirty="0" smtClean="0">
                <a:solidFill>
                  <a:srgbClr val="92D050"/>
                </a:solidFill>
              </a:rPr>
              <a:t>Method</a:t>
            </a:r>
            <a:endParaRPr lang="en-US" b="1" dirty="0">
              <a:solidFill>
                <a:srgbClr val="92D050"/>
              </a:solidFill>
            </a:endParaRPr>
          </a:p>
        </p:txBody>
      </p:sp>
      <p:sp>
        <p:nvSpPr>
          <p:cNvPr id="3" name="Content Placeholder 2"/>
          <p:cNvSpPr>
            <a:spLocks noGrp="1"/>
          </p:cNvSpPr>
          <p:nvPr>
            <p:ph idx="1"/>
          </p:nvPr>
        </p:nvSpPr>
        <p:spPr>
          <a:xfrm>
            <a:off x="381000" y="914400"/>
            <a:ext cx="8534400" cy="5943600"/>
          </a:xfrm>
        </p:spPr>
        <p:txBody>
          <a:bodyPr>
            <a:normAutofit fontScale="85000" lnSpcReduction="20000"/>
          </a:bodyPr>
          <a:lstStyle/>
          <a:p>
            <a:pPr>
              <a:buNone/>
            </a:pPr>
            <a:r>
              <a:rPr lang="en-US" b="1" dirty="0" smtClean="0">
                <a:solidFill>
                  <a:srgbClr val="00B0F0"/>
                </a:solidFill>
              </a:rPr>
              <a:t>Sample</a:t>
            </a:r>
          </a:p>
          <a:p>
            <a:pPr>
              <a:buNone/>
            </a:pPr>
            <a:r>
              <a:rPr lang="en-US" dirty="0" smtClean="0"/>
              <a:t>2010 Canadian Community Health Survey (CCHS)</a:t>
            </a:r>
          </a:p>
          <a:p>
            <a:pPr lvl="1">
              <a:buFont typeface="Wingdings" pitchFamily="2" charset="2"/>
              <a:buChar char="v"/>
            </a:pPr>
            <a:r>
              <a:rPr lang="en-US" dirty="0" smtClean="0"/>
              <a:t>Annual cross-sectional survey collecting data on health status, health care utilization, and health determinants</a:t>
            </a:r>
          </a:p>
          <a:p>
            <a:pPr lvl="1">
              <a:buFont typeface="Wingdings" pitchFamily="2" charset="2"/>
              <a:buChar char="v"/>
            </a:pPr>
            <a:r>
              <a:rPr lang="en-US" dirty="0" smtClean="0"/>
              <a:t>Self-report data (in person or via telephone)</a:t>
            </a:r>
          </a:p>
          <a:p>
            <a:pPr lvl="1">
              <a:buFont typeface="Wingdings" pitchFamily="2" charset="2"/>
              <a:buChar char="v"/>
            </a:pPr>
            <a:r>
              <a:rPr lang="en-US" dirty="0" smtClean="0"/>
              <a:t>Representative sample of Canadians 12 years &amp; up </a:t>
            </a:r>
          </a:p>
          <a:p>
            <a:pPr lvl="1">
              <a:buFont typeface="Wingdings" pitchFamily="2" charset="2"/>
              <a:buChar char="v"/>
            </a:pPr>
            <a:r>
              <a:rPr lang="en-US" dirty="0" smtClean="0"/>
              <a:t>Public use </a:t>
            </a:r>
            <a:r>
              <a:rPr lang="en-US" dirty="0" smtClean="0"/>
              <a:t>file </a:t>
            </a:r>
            <a:r>
              <a:rPr lang="en-US" dirty="0" smtClean="0"/>
              <a:t>contains data on (n=62 909)</a:t>
            </a:r>
          </a:p>
          <a:p>
            <a:pPr lvl="1">
              <a:buFont typeface="Wingdings" pitchFamily="2" charset="2"/>
              <a:buChar char="v"/>
            </a:pPr>
            <a:r>
              <a:rPr lang="en-US" dirty="0" smtClean="0"/>
              <a:t>Immigrant Canadians (n=8848)</a:t>
            </a:r>
          </a:p>
          <a:p>
            <a:pPr lvl="1">
              <a:buFont typeface="Wingdings" pitchFamily="2" charset="2"/>
              <a:buChar char="v"/>
            </a:pPr>
            <a:r>
              <a:rPr lang="en-US" dirty="0" smtClean="0"/>
              <a:t>Accessed through Statistics Canada Data Liberation Initiative</a:t>
            </a:r>
          </a:p>
          <a:p>
            <a:pPr>
              <a:buNone/>
            </a:pPr>
            <a:r>
              <a:rPr lang="en-US" b="1" dirty="0" smtClean="0">
                <a:solidFill>
                  <a:srgbClr val="00B0F0"/>
                </a:solidFill>
              </a:rPr>
              <a:t>Analysis</a:t>
            </a:r>
          </a:p>
          <a:p>
            <a:pPr lvl="1">
              <a:buFont typeface="Wingdings" pitchFamily="2" charset="2"/>
              <a:buChar char="v"/>
            </a:pPr>
            <a:r>
              <a:rPr lang="en-US" dirty="0" smtClean="0"/>
              <a:t>Subjected to statistical analysis using IBM SPSS Version 20.0</a:t>
            </a:r>
          </a:p>
          <a:p>
            <a:pPr lvl="1">
              <a:buFont typeface="Wingdings" pitchFamily="2" charset="2"/>
              <a:buChar char="v"/>
            </a:pPr>
            <a:r>
              <a:rPr lang="en-US" dirty="0" smtClean="0"/>
              <a:t>Tests of difference (Independent t-tests, Mann Whitney U, ANCOVA)</a:t>
            </a:r>
          </a:p>
          <a:p>
            <a:pPr lvl="1">
              <a:buFont typeface="Wingdings" pitchFamily="2" charset="2"/>
              <a:buChar char="v"/>
            </a:pPr>
            <a:r>
              <a:rPr lang="en-US" dirty="0" smtClean="0"/>
              <a:t>Multiple Regression</a:t>
            </a:r>
          </a:p>
          <a:p>
            <a:pPr lvl="1">
              <a:buFont typeface="Wingdings" pitchFamily="2" charset="2"/>
              <a:buChar char="v"/>
            </a:pPr>
            <a:r>
              <a:rPr lang="en-US" dirty="0" smtClean="0"/>
              <a:t>Logistic Regression (weighted)</a:t>
            </a:r>
          </a:p>
          <a:p>
            <a:pPr lvl="1">
              <a:buFont typeface="Wingdings" pitchFamily="2" charset="2"/>
              <a:buChar char="v"/>
            </a:pPr>
            <a:r>
              <a:rPr lang="en-US" dirty="0" smtClean="0"/>
              <a:t>Calculation of Odds Ratios</a:t>
            </a:r>
          </a:p>
        </p:txBody>
      </p:sp>
      <p:sp>
        <p:nvSpPr>
          <p:cNvPr id="4" name="TextBox 3"/>
          <p:cNvSpPr txBox="1"/>
          <p:nvPr/>
        </p:nvSpPr>
        <p:spPr>
          <a:xfrm>
            <a:off x="6400800" y="4191000"/>
            <a:ext cx="2479077" cy="369332"/>
          </a:xfrm>
          <a:prstGeom prst="rect">
            <a:avLst/>
          </a:prstGeom>
          <a:noFill/>
        </p:spPr>
        <p:txBody>
          <a:bodyPr wrap="none" rtlCol="0">
            <a:spAutoFit/>
          </a:bodyPr>
          <a:lstStyle/>
          <a:p>
            <a:r>
              <a:rPr lang="en-US" dirty="0" smtClean="0"/>
              <a:t>(Statistics Canada, 2011)</a:t>
            </a:r>
            <a:endParaRPr lang="en-US" dirty="0"/>
          </a:p>
        </p:txBody>
      </p:sp>
      <p:pic>
        <p:nvPicPr>
          <p:cNvPr id="7170" name="Picture 2" descr="http://www.cancerview.ca/idc/groups/public/documents/image/img_logo_221_statcan.jpg"/>
          <p:cNvPicPr>
            <a:picLocks noChangeAspect="1" noChangeArrowheads="1"/>
          </p:cNvPicPr>
          <p:nvPr/>
        </p:nvPicPr>
        <p:blipFill>
          <a:blip r:embed="rId2" cstate="print"/>
          <a:srcRect/>
          <a:stretch>
            <a:fillRect/>
          </a:stretch>
        </p:blipFill>
        <p:spPr bwMode="auto">
          <a:xfrm>
            <a:off x="7620000" y="1128863"/>
            <a:ext cx="1266825" cy="515902"/>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2286000" cy="914400"/>
          </a:xfrm>
        </p:spPr>
        <p:txBody>
          <a:bodyPr/>
          <a:lstStyle/>
          <a:p>
            <a:pPr algn="l"/>
            <a:r>
              <a:rPr lang="en-US" b="1" dirty="0" smtClean="0">
                <a:solidFill>
                  <a:srgbClr val="92D050"/>
                </a:solidFill>
              </a:rPr>
              <a:t>Findings</a:t>
            </a:r>
            <a:endParaRPr lang="en-US" b="1" dirty="0">
              <a:solidFill>
                <a:srgbClr val="92D050"/>
              </a:solidFill>
            </a:endParaRPr>
          </a:p>
        </p:txBody>
      </p:sp>
      <p:sp>
        <p:nvSpPr>
          <p:cNvPr id="3" name="Content Placeholder 2"/>
          <p:cNvSpPr>
            <a:spLocks noGrp="1"/>
          </p:cNvSpPr>
          <p:nvPr>
            <p:ph idx="1"/>
          </p:nvPr>
        </p:nvSpPr>
        <p:spPr>
          <a:xfrm>
            <a:off x="228600" y="914400"/>
            <a:ext cx="3429000" cy="5638800"/>
          </a:xfrm>
        </p:spPr>
        <p:txBody>
          <a:bodyPr>
            <a:normAutofit/>
          </a:bodyPr>
          <a:lstStyle/>
          <a:p>
            <a:pPr>
              <a:buNone/>
            </a:pPr>
            <a:r>
              <a:rPr lang="en-US" sz="1800" dirty="0" smtClean="0"/>
              <a:t>	</a:t>
            </a:r>
            <a:r>
              <a:rPr lang="en-US" sz="1800" b="1" dirty="0" smtClean="0">
                <a:solidFill>
                  <a:srgbClr val="00B0F0"/>
                </a:solidFill>
              </a:rPr>
              <a:t>Perceived Mental Health (0=Poor, 2=Good, 3=Very Good, 4= Excellent)</a:t>
            </a:r>
          </a:p>
          <a:p>
            <a:pPr>
              <a:buFont typeface="Wingdings" pitchFamily="2" charset="2"/>
              <a:buChar char="v"/>
            </a:pPr>
            <a:r>
              <a:rPr lang="en-US" sz="1800" dirty="0" smtClean="0"/>
              <a:t>Immigrants had significantly higher self-reported ratings of mental health</a:t>
            </a:r>
          </a:p>
          <a:p>
            <a:pPr>
              <a:buFont typeface="Wingdings" pitchFamily="2" charset="2"/>
              <a:buChar char="v"/>
            </a:pPr>
            <a:r>
              <a:rPr lang="en-US" sz="1800" dirty="0" smtClean="0"/>
              <a:t>No significant difference noted based  on gender</a:t>
            </a:r>
          </a:p>
          <a:p>
            <a:pPr>
              <a:buFont typeface="Wingdings" pitchFamily="2" charset="2"/>
              <a:buChar char="v"/>
            </a:pPr>
            <a:r>
              <a:rPr lang="en-US" sz="1800" dirty="0" smtClean="0"/>
              <a:t>Recent immigrants had significantly better self-reported ratings of mental health when compared with those in Canada for greater than 10 years.</a:t>
            </a:r>
          </a:p>
          <a:p>
            <a:pPr>
              <a:buFont typeface="Wingdings" pitchFamily="2" charset="2"/>
              <a:buChar char="v"/>
            </a:pPr>
            <a:r>
              <a:rPr lang="en-US" sz="1800" dirty="0" smtClean="0"/>
              <a:t>Within these groups – no significant difference based on gender</a:t>
            </a:r>
          </a:p>
          <a:p>
            <a:pPr>
              <a:buFont typeface="Wingdings" pitchFamily="2" charset="2"/>
              <a:buChar char="v"/>
            </a:pPr>
            <a:r>
              <a:rPr lang="en-US" sz="1800" dirty="0" smtClean="0"/>
              <a:t>No significant difference based on cultural or racial origin</a:t>
            </a:r>
          </a:p>
          <a:p>
            <a:pPr>
              <a:buFont typeface="Wingdings" pitchFamily="2" charset="2"/>
              <a:buChar char="v"/>
            </a:pPr>
            <a:endParaRPr lang="en-US" sz="1800" dirty="0" smtClean="0"/>
          </a:p>
          <a:p>
            <a:pPr>
              <a:buNone/>
            </a:pPr>
            <a:endParaRPr lang="en-US" sz="1800" dirty="0" smtClean="0"/>
          </a:p>
          <a:p>
            <a:endParaRPr lang="en-US" sz="1800" dirty="0"/>
          </a:p>
        </p:txBody>
      </p:sp>
      <p:graphicFrame>
        <p:nvGraphicFramePr>
          <p:cNvPr id="4" name="Table 3"/>
          <p:cNvGraphicFramePr>
            <a:graphicFrameLocks noGrp="1"/>
          </p:cNvGraphicFramePr>
          <p:nvPr/>
        </p:nvGraphicFramePr>
        <p:xfrm>
          <a:off x="3657600" y="152400"/>
          <a:ext cx="5181599" cy="6155215"/>
        </p:xfrm>
        <a:graphic>
          <a:graphicData uri="http://schemas.openxmlformats.org/drawingml/2006/table">
            <a:tbl>
              <a:tblPr firstRow="1" bandRow="1">
                <a:tableStyleId>{3C2FFA5D-87B4-456A-9821-1D502468CF0F}</a:tableStyleId>
              </a:tblPr>
              <a:tblGrid>
                <a:gridCol w="1907604"/>
                <a:gridCol w="675821"/>
                <a:gridCol w="522770"/>
                <a:gridCol w="522770"/>
                <a:gridCol w="652770"/>
                <a:gridCol w="899864"/>
              </a:tblGrid>
              <a:tr h="443829">
                <a:tc>
                  <a:txBody>
                    <a:bodyPr/>
                    <a:lstStyle/>
                    <a:p>
                      <a:pPr marL="0" marR="0">
                        <a:lnSpc>
                          <a:spcPct val="115000"/>
                        </a:lnSpc>
                        <a:spcBef>
                          <a:spcPts val="0"/>
                        </a:spcBef>
                        <a:spcAft>
                          <a:spcPts val="1000"/>
                        </a:spcAft>
                      </a:pPr>
                      <a:endParaRPr lang="en-CA" sz="1200" dirty="0">
                        <a:latin typeface="Times New Roman"/>
                        <a:ea typeface="Calibri"/>
                        <a:cs typeface="Times New Roman"/>
                      </a:endParaRPr>
                    </a:p>
                  </a:txBody>
                  <a:tcPr marL="60684" marR="60684" marT="0" marB="0"/>
                </a:tc>
                <a:tc gridSpan="5">
                  <a:txBody>
                    <a:bodyPr/>
                    <a:lstStyle/>
                    <a:p>
                      <a:pPr marL="0" marR="0" algn="ctr">
                        <a:lnSpc>
                          <a:spcPct val="115000"/>
                        </a:lnSpc>
                        <a:spcBef>
                          <a:spcPts val="0"/>
                        </a:spcBef>
                        <a:spcAft>
                          <a:spcPts val="0"/>
                        </a:spcAft>
                      </a:pPr>
                      <a:r>
                        <a:rPr lang="en-CA" sz="1400" dirty="0"/>
                        <a:t>Perceived Mental Health</a:t>
                      </a:r>
                      <a:endParaRPr lang="en-US" sz="1400" dirty="0"/>
                    </a:p>
                    <a:p>
                      <a:pPr marL="0" marR="0" algn="ctr">
                        <a:lnSpc>
                          <a:spcPct val="115000"/>
                        </a:lnSpc>
                        <a:spcBef>
                          <a:spcPts val="0"/>
                        </a:spcBef>
                        <a:spcAft>
                          <a:spcPts val="0"/>
                        </a:spcAft>
                      </a:pPr>
                      <a:r>
                        <a:rPr lang="en-CA" sz="1200" dirty="0"/>
                        <a:t>_____________________________</a:t>
                      </a:r>
                      <a:endParaRPr lang="en-US" sz="1200" dirty="0">
                        <a:latin typeface="Calibri"/>
                        <a:ea typeface="Calibri"/>
                        <a:cs typeface="Times New Roman"/>
                      </a:endParaRPr>
                    </a:p>
                  </a:txBody>
                  <a:tcPr marL="60684" marR="60684" marT="0"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49089">
                <a:tc>
                  <a:txBody>
                    <a:bodyPr/>
                    <a:lstStyle/>
                    <a:p>
                      <a:pPr marL="0" marR="0">
                        <a:lnSpc>
                          <a:spcPct val="115000"/>
                        </a:lnSpc>
                        <a:spcBef>
                          <a:spcPts val="0"/>
                        </a:spcBef>
                        <a:spcAft>
                          <a:spcPts val="1000"/>
                        </a:spcAft>
                      </a:pPr>
                      <a:r>
                        <a:rPr lang="en-CA" sz="1200" b="1" dirty="0"/>
                        <a:t>Variable</a:t>
                      </a:r>
                      <a:endParaRPr lang="en-US" sz="1200" b="1" dirty="0">
                        <a:latin typeface="Calibri"/>
                        <a:ea typeface="Calibri"/>
                        <a:cs typeface="Times New Roman"/>
                      </a:endParaRPr>
                    </a:p>
                  </a:txBody>
                  <a:tcPr marL="60684" marR="60684" marT="0" marB="0"/>
                </a:tc>
                <a:tc>
                  <a:txBody>
                    <a:bodyPr/>
                    <a:lstStyle/>
                    <a:p>
                      <a:pPr marL="0" marR="0" algn="ctr">
                        <a:lnSpc>
                          <a:spcPct val="115000"/>
                        </a:lnSpc>
                        <a:spcBef>
                          <a:spcPts val="0"/>
                        </a:spcBef>
                        <a:spcAft>
                          <a:spcPts val="1000"/>
                        </a:spcAft>
                      </a:pPr>
                      <a:r>
                        <a:rPr lang="en-CA" sz="1200" dirty="0"/>
                        <a:t>N</a:t>
                      </a:r>
                      <a:endParaRPr lang="en-US" sz="1200" dirty="0">
                        <a:latin typeface="Calibri"/>
                        <a:ea typeface="Calibri"/>
                        <a:cs typeface="Times New Roman"/>
                      </a:endParaRPr>
                    </a:p>
                  </a:txBody>
                  <a:tcPr marL="60684" marR="60684" marT="0" marB="0"/>
                </a:tc>
                <a:tc>
                  <a:txBody>
                    <a:bodyPr/>
                    <a:lstStyle/>
                    <a:p>
                      <a:pPr marL="0" marR="0" algn="ctr">
                        <a:lnSpc>
                          <a:spcPct val="115000"/>
                        </a:lnSpc>
                        <a:spcBef>
                          <a:spcPts val="0"/>
                        </a:spcBef>
                        <a:spcAft>
                          <a:spcPts val="1000"/>
                        </a:spcAft>
                      </a:pPr>
                      <a:r>
                        <a:rPr lang="en-CA" sz="1200" b="1" dirty="0"/>
                        <a:t>M</a:t>
                      </a:r>
                      <a:endParaRPr lang="en-US" sz="1200" b="1" dirty="0">
                        <a:latin typeface="Calibri"/>
                        <a:ea typeface="Calibri"/>
                        <a:cs typeface="Times New Roman"/>
                      </a:endParaRPr>
                    </a:p>
                  </a:txBody>
                  <a:tcPr marL="60684" marR="60684" marT="0" marB="0"/>
                </a:tc>
                <a:tc>
                  <a:txBody>
                    <a:bodyPr/>
                    <a:lstStyle/>
                    <a:p>
                      <a:pPr marL="0" marR="0" algn="ctr">
                        <a:lnSpc>
                          <a:spcPct val="115000"/>
                        </a:lnSpc>
                        <a:spcBef>
                          <a:spcPts val="0"/>
                        </a:spcBef>
                        <a:spcAft>
                          <a:spcPts val="1000"/>
                        </a:spcAft>
                      </a:pPr>
                      <a:r>
                        <a:rPr lang="en-CA" sz="1200" b="1" dirty="0"/>
                        <a:t>SD</a:t>
                      </a:r>
                      <a:endParaRPr lang="en-US" sz="1200" b="1" dirty="0">
                        <a:latin typeface="Calibri"/>
                        <a:ea typeface="Calibri"/>
                        <a:cs typeface="Times New Roman"/>
                      </a:endParaRPr>
                    </a:p>
                  </a:txBody>
                  <a:tcPr marL="60684" marR="60684" marT="0" marB="0"/>
                </a:tc>
                <a:tc>
                  <a:txBody>
                    <a:bodyPr/>
                    <a:lstStyle/>
                    <a:p>
                      <a:pPr marL="0" marR="0" algn="ctr">
                        <a:lnSpc>
                          <a:spcPct val="115000"/>
                        </a:lnSpc>
                        <a:spcBef>
                          <a:spcPts val="0"/>
                        </a:spcBef>
                        <a:spcAft>
                          <a:spcPts val="1000"/>
                        </a:spcAft>
                      </a:pPr>
                      <a:r>
                        <a:rPr lang="en-CA" sz="1200"/>
                        <a:t>Skew</a:t>
                      </a:r>
                      <a:endParaRPr lang="en-US" sz="1200">
                        <a:latin typeface="Calibri"/>
                        <a:ea typeface="Calibri"/>
                        <a:cs typeface="Times New Roman"/>
                      </a:endParaRPr>
                    </a:p>
                  </a:txBody>
                  <a:tcPr marL="60684" marR="60684" marT="0" marB="0"/>
                </a:tc>
                <a:tc>
                  <a:txBody>
                    <a:bodyPr/>
                    <a:lstStyle/>
                    <a:p>
                      <a:pPr marL="0" marR="0" algn="ctr">
                        <a:lnSpc>
                          <a:spcPct val="115000"/>
                        </a:lnSpc>
                        <a:spcBef>
                          <a:spcPts val="0"/>
                        </a:spcBef>
                        <a:spcAft>
                          <a:spcPts val="1000"/>
                        </a:spcAft>
                      </a:pPr>
                      <a:r>
                        <a:rPr lang="en-CA" sz="1200" b="1" dirty="0"/>
                        <a:t>Test Statistic</a:t>
                      </a:r>
                      <a:endParaRPr lang="en-US" sz="1200" b="1" dirty="0">
                        <a:latin typeface="Calibri"/>
                        <a:ea typeface="Calibri"/>
                        <a:cs typeface="Times New Roman"/>
                      </a:endParaRPr>
                    </a:p>
                  </a:txBody>
                  <a:tcPr marL="60684" marR="60684" marT="0" marB="0"/>
                </a:tc>
              </a:tr>
              <a:tr h="924466">
                <a:tc>
                  <a:txBody>
                    <a:bodyPr/>
                    <a:lstStyle/>
                    <a:p>
                      <a:pPr marL="0" marR="0">
                        <a:lnSpc>
                          <a:spcPct val="115000"/>
                        </a:lnSpc>
                        <a:spcBef>
                          <a:spcPts val="0"/>
                        </a:spcBef>
                        <a:spcAft>
                          <a:spcPts val="0"/>
                        </a:spcAft>
                      </a:pPr>
                      <a:r>
                        <a:rPr lang="en-CA" sz="1200" b="0" dirty="0"/>
                        <a:t>Immigrant</a:t>
                      </a:r>
                      <a:endParaRPr lang="en-US" sz="1200" b="0" dirty="0"/>
                    </a:p>
                    <a:p>
                      <a:pPr marL="457200" marR="0">
                        <a:lnSpc>
                          <a:spcPct val="115000"/>
                        </a:lnSpc>
                        <a:spcBef>
                          <a:spcPts val="0"/>
                        </a:spcBef>
                        <a:spcAft>
                          <a:spcPts val="1000"/>
                        </a:spcAft>
                      </a:pPr>
                      <a:r>
                        <a:rPr lang="en-CA" sz="1200" b="0" dirty="0"/>
                        <a:t>Yes</a:t>
                      </a:r>
                      <a:endParaRPr lang="en-US" sz="1200" b="0" dirty="0"/>
                    </a:p>
                    <a:p>
                      <a:pPr marL="457200" marR="0">
                        <a:lnSpc>
                          <a:spcPct val="115000"/>
                        </a:lnSpc>
                        <a:spcBef>
                          <a:spcPts val="0"/>
                        </a:spcBef>
                        <a:spcAft>
                          <a:spcPts val="1000"/>
                        </a:spcAft>
                      </a:pPr>
                      <a:r>
                        <a:rPr lang="en-CA" sz="1200" b="0" dirty="0"/>
                        <a:t>No</a:t>
                      </a:r>
                      <a:endParaRPr lang="en-US" sz="1200" b="0" dirty="0">
                        <a:latin typeface="Calibri"/>
                        <a:ea typeface="Calibri"/>
                        <a:cs typeface="Times New Roman"/>
                      </a:endParaRPr>
                    </a:p>
                  </a:txBody>
                  <a:tcPr marL="60684" marR="60684" marT="0" marB="0"/>
                </a:tc>
                <a:tc>
                  <a:txBody>
                    <a:bodyPr/>
                    <a:lstStyle/>
                    <a:p>
                      <a:pPr marL="0" marR="0">
                        <a:lnSpc>
                          <a:spcPct val="115000"/>
                        </a:lnSpc>
                        <a:spcBef>
                          <a:spcPts val="0"/>
                        </a:spcBef>
                        <a:spcAft>
                          <a:spcPts val="1000"/>
                        </a:spcAft>
                      </a:pPr>
                      <a:endParaRPr lang="en-CA" sz="1200" b="0"/>
                    </a:p>
                    <a:p>
                      <a:pPr marL="0" marR="0">
                        <a:lnSpc>
                          <a:spcPct val="115000"/>
                        </a:lnSpc>
                        <a:spcBef>
                          <a:spcPts val="0"/>
                        </a:spcBef>
                        <a:spcAft>
                          <a:spcPts val="1000"/>
                        </a:spcAft>
                      </a:pPr>
                      <a:r>
                        <a:rPr lang="en-CA" sz="1200" b="0"/>
                        <a:t>8608</a:t>
                      </a:r>
                      <a:endParaRPr lang="en-US" sz="1200" b="0"/>
                    </a:p>
                    <a:p>
                      <a:pPr marL="0" marR="0">
                        <a:lnSpc>
                          <a:spcPct val="115000"/>
                        </a:lnSpc>
                        <a:spcBef>
                          <a:spcPts val="0"/>
                        </a:spcBef>
                        <a:spcAft>
                          <a:spcPts val="1000"/>
                        </a:spcAft>
                      </a:pPr>
                      <a:r>
                        <a:rPr lang="en-CA" sz="1200" b="0"/>
                        <a:t>51397</a:t>
                      </a:r>
                      <a:endParaRPr lang="en-US" sz="1200" b="0">
                        <a:latin typeface="Calibri"/>
                        <a:ea typeface="Calibri"/>
                        <a:cs typeface="Times New Roman"/>
                      </a:endParaRPr>
                    </a:p>
                  </a:txBody>
                  <a:tcPr marL="60684" marR="60684" marT="0" marB="0"/>
                </a:tc>
                <a:tc>
                  <a:txBody>
                    <a:bodyPr/>
                    <a:lstStyle/>
                    <a:p>
                      <a:pPr marL="0" marR="0">
                        <a:lnSpc>
                          <a:spcPct val="115000"/>
                        </a:lnSpc>
                        <a:spcBef>
                          <a:spcPts val="0"/>
                        </a:spcBef>
                        <a:spcAft>
                          <a:spcPts val="1000"/>
                        </a:spcAft>
                      </a:pPr>
                      <a:endParaRPr lang="en-CA" sz="1200" b="0"/>
                    </a:p>
                    <a:p>
                      <a:pPr marL="0" marR="0">
                        <a:lnSpc>
                          <a:spcPct val="115000"/>
                        </a:lnSpc>
                        <a:spcBef>
                          <a:spcPts val="0"/>
                        </a:spcBef>
                        <a:spcAft>
                          <a:spcPts val="1000"/>
                        </a:spcAft>
                      </a:pPr>
                      <a:r>
                        <a:rPr lang="en-CA" sz="1200" b="0"/>
                        <a:t>3.02</a:t>
                      </a:r>
                      <a:endParaRPr lang="en-US" sz="1200" b="0"/>
                    </a:p>
                    <a:p>
                      <a:pPr marL="0" marR="0">
                        <a:lnSpc>
                          <a:spcPct val="115000"/>
                        </a:lnSpc>
                        <a:spcBef>
                          <a:spcPts val="0"/>
                        </a:spcBef>
                        <a:spcAft>
                          <a:spcPts val="1000"/>
                        </a:spcAft>
                      </a:pPr>
                      <a:r>
                        <a:rPr lang="en-CA" sz="1200" b="0"/>
                        <a:t>2.99</a:t>
                      </a:r>
                      <a:endParaRPr lang="en-US" sz="1200" b="0">
                        <a:latin typeface="Calibri"/>
                        <a:ea typeface="Calibri"/>
                        <a:cs typeface="Times New Roman"/>
                      </a:endParaRPr>
                    </a:p>
                  </a:txBody>
                  <a:tcPr marL="60684" marR="60684" marT="0" marB="0"/>
                </a:tc>
                <a:tc>
                  <a:txBody>
                    <a:bodyPr/>
                    <a:lstStyle/>
                    <a:p>
                      <a:pPr marL="0" marR="0">
                        <a:lnSpc>
                          <a:spcPct val="115000"/>
                        </a:lnSpc>
                        <a:spcBef>
                          <a:spcPts val="0"/>
                        </a:spcBef>
                        <a:spcAft>
                          <a:spcPts val="1000"/>
                        </a:spcAft>
                      </a:pPr>
                      <a:endParaRPr lang="en-CA" sz="1200" b="0" dirty="0"/>
                    </a:p>
                    <a:p>
                      <a:pPr marL="0" marR="0">
                        <a:lnSpc>
                          <a:spcPct val="115000"/>
                        </a:lnSpc>
                        <a:spcBef>
                          <a:spcPts val="0"/>
                        </a:spcBef>
                        <a:spcAft>
                          <a:spcPts val="1000"/>
                        </a:spcAft>
                      </a:pPr>
                      <a:r>
                        <a:rPr lang="en-CA" sz="1200" b="0" dirty="0"/>
                        <a:t>.932</a:t>
                      </a:r>
                      <a:endParaRPr lang="en-US" sz="1200" b="0" dirty="0"/>
                    </a:p>
                    <a:p>
                      <a:pPr marL="0" marR="0">
                        <a:lnSpc>
                          <a:spcPct val="115000"/>
                        </a:lnSpc>
                        <a:spcBef>
                          <a:spcPts val="0"/>
                        </a:spcBef>
                        <a:spcAft>
                          <a:spcPts val="1000"/>
                        </a:spcAft>
                      </a:pPr>
                      <a:r>
                        <a:rPr lang="en-CA" sz="1200" b="0" dirty="0"/>
                        <a:t>.930</a:t>
                      </a:r>
                      <a:endParaRPr lang="en-US" sz="1200" b="0" dirty="0">
                        <a:latin typeface="Calibri"/>
                        <a:ea typeface="Calibri"/>
                        <a:cs typeface="Times New Roman"/>
                      </a:endParaRPr>
                    </a:p>
                  </a:txBody>
                  <a:tcPr marL="60684" marR="60684" marT="0" marB="0"/>
                </a:tc>
                <a:tc>
                  <a:txBody>
                    <a:bodyPr/>
                    <a:lstStyle/>
                    <a:p>
                      <a:pPr marL="0" marR="0">
                        <a:lnSpc>
                          <a:spcPct val="115000"/>
                        </a:lnSpc>
                        <a:spcBef>
                          <a:spcPts val="0"/>
                        </a:spcBef>
                        <a:spcAft>
                          <a:spcPts val="1000"/>
                        </a:spcAft>
                      </a:pPr>
                      <a:endParaRPr lang="en-CA" sz="1200" b="0" dirty="0"/>
                    </a:p>
                    <a:p>
                      <a:pPr marL="0" marR="0">
                        <a:lnSpc>
                          <a:spcPct val="115000"/>
                        </a:lnSpc>
                        <a:spcBef>
                          <a:spcPts val="0"/>
                        </a:spcBef>
                        <a:spcAft>
                          <a:spcPts val="1000"/>
                        </a:spcAft>
                      </a:pPr>
                      <a:r>
                        <a:rPr lang="en-CA" sz="1200" b="0" dirty="0"/>
                        <a:t>-.693</a:t>
                      </a:r>
                      <a:endParaRPr lang="en-US" sz="1200" b="0" dirty="0"/>
                    </a:p>
                    <a:p>
                      <a:pPr marL="0" marR="0">
                        <a:lnSpc>
                          <a:spcPct val="115000"/>
                        </a:lnSpc>
                        <a:spcBef>
                          <a:spcPts val="0"/>
                        </a:spcBef>
                        <a:spcAft>
                          <a:spcPts val="1000"/>
                        </a:spcAft>
                      </a:pPr>
                      <a:r>
                        <a:rPr lang="en-CA" sz="1200" b="0" dirty="0"/>
                        <a:t>-.676</a:t>
                      </a:r>
                      <a:endParaRPr lang="en-US" sz="1200" b="0" dirty="0">
                        <a:latin typeface="Calibri"/>
                        <a:ea typeface="Calibri"/>
                        <a:cs typeface="Times New Roman"/>
                      </a:endParaRPr>
                    </a:p>
                  </a:txBody>
                  <a:tcPr marL="60684" marR="60684" marT="0" marB="0"/>
                </a:tc>
                <a:tc>
                  <a:txBody>
                    <a:bodyPr/>
                    <a:lstStyle/>
                    <a:p>
                      <a:pPr marL="0" marR="0">
                        <a:lnSpc>
                          <a:spcPct val="115000"/>
                        </a:lnSpc>
                        <a:spcBef>
                          <a:spcPts val="0"/>
                        </a:spcBef>
                        <a:spcAft>
                          <a:spcPts val="1000"/>
                        </a:spcAft>
                      </a:pPr>
                      <a:endParaRPr lang="en-CA" sz="1200" b="0" dirty="0"/>
                    </a:p>
                    <a:p>
                      <a:pPr marL="0" marR="0">
                        <a:lnSpc>
                          <a:spcPct val="115000"/>
                        </a:lnSpc>
                        <a:spcBef>
                          <a:spcPts val="0"/>
                        </a:spcBef>
                        <a:spcAft>
                          <a:spcPts val="1000"/>
                        </a:spcAft>
                      </a:pPr>
                      <a:r>
                        <a:rPr lang="en-CA" sz="1200" b="0" dirty="0"/>
                        <a:t>t (11663.)=</a:t>
                      </a:r>
                      <a:endParaRPr lang="en-US" sz="1200" b="0" dirty="0"/>
                    </a:p>
                    <a:p>
                      <a:pPr marL="0" marR="0">
                        <a:lnSpc>
                          <a:spcPct val="115000"/>
                        </a:lnSpc>
                        <a:spcBef>
                          <a:spcPts val="0"/>
                        </a:spcBef>
                        <a:spcAft>
                          <a:spcPts val="1000"/>
                        </a:spcAft>
                      </a:pPr>
                      <a:r>
                        <a:rPr lang="en-CA" sz="1200" b="0" dirty="0"/>
                        <a:t>3.310</a:t>
                      </a:r>
                      <a:r>
                        <a:rPr lang="en-CA" sz="1400" b="0" baseline="30000" dirty="0"/>
                        <a:t>**</a:t>
                      </a:r>
                      <a:endParaRPr lang="en-US" sz="1400" b="0" dirty="0">
                        <a:latin typeface="Calibri"/>
                        <a:ea typeface="Calibri"/>
                        <a:cs typeface="Times New Roman"/>
                      </a:endParaRPr>
                    </a:p>
                  </a:txBody>
                  <a:tcPr marL="60684" marR="60684" marT="0" marB="0"/>
                </a:tc>
              </a:tr>
              <a:tr h="875151">
                <a:tc>
                  <a:txBody>
                    <a:bodyPr/>
                    <a:lstStyle/>
                    <a:p>
                      <a:pPr marL="0" marR="0">
                        <a:lnSpc>
                          <a:spcPct val="115000"/>
                        </a:lnSpc>
                        <a:spcBef>
                          <a:spcPts val="0"/>
                        </a:spcBef>
                        <a:spcAft>
                          <a:spcPts val="0"/>
                        </a:spcAft>
                      </a:pPr>
                      <a:r>
                        <a:rPr lang="en-CA" sz="1200" b="0" dirty="0"/>
                        <a:t>Immigrant – Sex</a:t>
                      </a:r>
                      <a:endParaRPr lang="en-US" sz="1200" b="0" dirty="0"/>
                    </a:p>
                    <a:p>
                      <a:pPr marL="457200" marR="0">
                        <a:lnSpc>
                          <a:spcPct val="115000"/>
                        </a:lnSpc>
                        <a:spcBef>
                          <a:spcPts val="0"/>
                        </a:spcBef>
                        <a:spcAft>
                          <a:spcPts val="1000"/>
                        </a:spcAft>
                      </a:pPr>
                      <a:r>
                        <a:rPr lang="en-CA" sz="1200" b="0" dirty="0"/>
                        <a:t>Male</a:t>
                      </a:r>
                      <a:endParaRPr lang="en-US" sz="1200" b="0" dirty="0"/>
                    </a:p>
                    <a:p>
                      <a:pPr marL="457200" marR="0">
                        <a:lnSpc>
                          <a:spcPct val="115000"/>
                        </a:lnSpc>
                        <a:spcBef>
                          <a:spcPts val="0"/>
                        </a:spcBef>
                        <a:spcAft>
                          <a:spcPts val="1000"/>
                        </a:spcAft>
                      </a:pPr>
                      <a:r>
                        <a:rPr lang="en-CA" sz="1200" b="0" dirty="0"/>
                        <a:t>Female</a:t>
                      </a:r>
                      <a:endParaRPr lang="en-US" sz="1200" b="0" dirty="0">
                        <a:latin typeface="Calibri"/>
                        <a:ea typeface="Calibri"/>
                        <a:cs typeface="Times New Roman"/>
                      </a:endParaRPr>
                    </a:p>
                  </a:txBody>
                  <a:tcPr marL="60684" marR="60684" marT="0" marB="0"/>
                </a:tc>
                <a:tc>
                  <a:txBody>
                    <a:bodyPr/>
                    <a:lstStyle/>
                    <a:p>
                      <a:pPr marL="0" marR="0">
                        <a:lnSpc>
                          <a:spcPct val="115000"/>
                        </a:lnSpc>
                        <a:spcBef>
                          <a:spcPts val="0"/>
                        </a:spcBef>
                        <a:spcAft>
                          <a:spcPts val="1000"/>
                        </a:spcAft>
                      </a:pPr>
                      <a:endParaRPr lang="en-CA" sz="1200" b="0" dirty="0"/>
                    </a:p>
                    <a:p>
                      <a:pPr marL="0" marR="0">
                        <a:lnSpc>
                          <a:spcPct val="115000"/>
                        </a:lnSpc>
                        <a:spcBef>
                          <a:spcPts val="0"/>
                        </a:spcBef>
                        <a:spcAft>
                          <a:spcPts val="1000"/>
                        </a:spcAft>
                      </a:pPr>
                      <a:r>
                        <a:rPr lang="en-CA" sz="1200" b="0" dirty="0"/>
                        <a:t>3770</a:t>
                      </a:r>
                      <a:endParaRPr lang="en-US" sz="1200" b="0" dirty="0"/>
                    </a:p>
                    <a:p>
                      <a:pPr marL="0" marR="0">
                        <a:lnSpc>
                          <a:spcPct val="115000"/>
                        </a:lnSpc>
                        <a:spcBef>
                          <a:spcPts val="0"/>
                        </a:spcBef>
                        <a:spcAft>
                          <a:spcPts val="1000"/>
                        </a:spcAft>
                      </a:pPr>
                      <a:r>
                        <a:rPr lang="en-CA" sz="1200" b="0" dirty="0"/>
                        <a:t>4838</a:t>
                      </a:r>
                      <a:endParaRPr lang="en-US" sz="1200" b="0" dirty="0">
                        <a:latin typeface="Calibri"/>
                        <a:ea typeface="Calibri"/>
                        <a:cs typeface="Times New Roman"/>
                      </a:endParaRPr>
                    </a:p>
                  </a:txBody>
                  <a:tcPr marL="60684" marR="60684" marT="0" marB="0"/>
                </a:tc>
                <a:tc>
                  <a:txBody>
                    <a:bodyPr/>
                    <a:lstStyle/>
                    <a:p>
                      <a:pPr marL="0" marR="0">
                        <a:lnSpc>
                          <a:spcPct val="115000"/>
                        </a:lnSpc>
                        <a:spcBef>
                          <a:spcPts val="0"/>
                        </a:spcBef>
                        <a:spcAft>
                          <a:spcPts val="1000"/>
                        </a:spcAft>
                      </a:pPr>
                      <a:endParaRPr lang="en-CA" sz="1200" b="0"/>
                    </a:p>
                    <a:p>
                      <a:pPr marL="0" marR="0">
                        <a:lnSpc>
                          <a:spcPct val="115000"/>
                        </a:lnSpc>
                        <a:spcBef>
                          <a:spcPts val="0"/>
                        </a:spcBef>
                        <a:spcAft>
                          <a:spcPts val="1000"/>
                        </a:spcAft>
                      </a:pPr>
                      <a:r>
                        <a:rPr lang="en-CA" sz="1200" b="0"/>
                        <a:t>3.04</a:t>
                      </a:r>
                      <a:endParaRPr lang="en-US" sz="1200" b="0"/>
                    </a:p>
                    <a:p>
                      <a:pPr marL="0" marR="0">
                        <a:lnSpc>
                          <a:spcPct val="115000"/>
                        </a:lnSpc>
                        <a:spcBef>
                          <a:spcPts val="0"/>
                        </a:spcBef>
                        <a:spcAft>
                          <a:spcPts val="1000"/>
                        </a:spcAft>
                      </a:pPr>
                      <a:r>
                        <a:rPr lang="en-CA" sz="1200" b="0"/>
                        <a:t>3.01</a:t>
                      </a:r>
                      <a:endParaRPr lang="en-US" sz="1200" b="0">
                        <a:latin typeface="Calibri"/>
                        <a:ea typeface="Calibri"/>
                        <a:cs typeface="Times New Roman"/>
                      </a:endParaRPr>
                    </a:p>
                  </a:txBody>
                  <a:tcPr marL="60684" marR="60684" marT="0" marB="0"/>
                </a:tc>
                <a:tc>
                  <a:txBody>
                    <a:bodyPr/>
                    <a:lstStyle/>
                    <a:p>
                      <a:pPr marL="0" marR="0">
                        <a:lnSpc>
                          <a:spcPct val="115000"/>
                        </a:lnSpc>
                        <a:spcBef>
                          <a:spcPts val="0"/>
                        </a:spcBef>
                        <a:spcAft>
                          <a:spcPts val="1000"/>
                        </a:spcAft>
                      </a:pPr>
                      <a:endParaRPr lang="en-CA" sz="1200" b="0" dirty="0"/>
                    </a:p>
                    <a:p>
                      <a:pPr marL="0" marR="0">
                        <a:lnSpc>
                          <a:spcPct val="115000"/>
                        </a:lnSpc>
                        <a:spcBef>
                          <a:spcPts val="0"/>
                        </a:spcBef>
                        <a:spcAft>
                          <a:spcPts val="1000"/>
                        </a:spcAft>
                      </a:pPr>
                      <a:r>
                        <a:rPr lang="en-CA" sz="1200" b="0" dirty="0"/>
                        <a:t>.938</a:t>
                      </a:r>
                      <a:endParaRPr lang="en-US" sz="1200" b="0" dirty="0"/>
                    </a:p>
                    <a:p>
                      <a:pPr marL="0" marR="0">
                        <a:lnSpc>
                          <a:spcPct val="115000"/>
                        </a:lnSpc>
                        <a:spcBef>
                          <a:spcPts val="0"/>
                        </a:spcBef>
                        <a:spcAft>
                          <a:spcPts val="1000"/>
                        </a:spcAft>
                      </a:pPr>
                      <a:r>
                        <a:rPr lang="en-CA" sz="1200" b="0" dirty="0"/>
                        <a:t>.928</a:t>
                      </a:r>
                      <a:endParaRPr lang="en-US" sz="1200" b="0" dirty="0">
                        <a:latin typeface="Calibri"/>
                        <a:ea typeface="Calibri"/>
                        <a:cs typeface="Times New Roman"/>
                      </a:endParaRPr>
                    </a:p>
                  </a:txBody>
                  <a:tcPr marL="60684" marR="60684" marT="0" marB="0"/>
                </a:tc>
                <a:tc>
                  <a:txBody>
                    <a:bodyPr/>
                    <a:lstStyle/>
                    <a:p>
                      <a:pPr marL="0" marR="0">
                        <a:lnSpc>
                          <a:spcPct val="115000"/>
                        </a:lnSpc>
                        <a:spcBef>
                          <a:spcPts val="0"/>
                        </a:spcBef>
                        <a:spcAft>
                          <a:spcPts val="1000"/>
                        </a:spcAft>
                      </a:pPr>
                      <a:endParaRPr lang="en-CA" sz="1200" b="0" dirty="0"/>
                    </a:p>
                    <a:p>
                      <a:pPr marL="0" marR="0">
                        <a:lnSpc>
                          <a:spcPct val="115000"/>
                        </a:lnSpc>
                        <a:spcBef>
                          <a:spcPts val="0"/>
                        </a:spcBef>
                        <a:spcAft>
                          <a:spcPts val="1000"/>
                        </a:spcAft>
                      </a:pPr>
                      <a:r>
                        <a:rPr lang="en-CA" sz="1200" b="0" dirty="0"/>
                        <a:t>-.704</a:t>
                      </a:r>
                      <a:endParaRPr lang="en-US" sz="1200" b="0" dirty="0"/>
                    </a:p>
                    <a:p>
                      <a:pPr marL="0" marR="0">
                        <a:lnSpc>
                          <a:spcPct val="115000"/>
                        </a:lnSpc>
                        <a:spcBef>
                          <a:spcPts val="0"/>
                        </a:spcBef>
                        <a:spcAft>
                          <a:spcPts val="1000"/>
                        </a:spcAft>
                      </a:pPr>
                      <a:r>
                        <a:rPr lang="en-CA" sz="1200" b="0" dirty="0"/>
                        <a:t>-.685</a:t>
                      </a:r>
                      <a:endParaRPr lang="en-US" sz="1200" b="0" dirty="0">
                        <a:latin typeface="Calibri"/>
                        <a:ea typeface="Calibri"/>
                        <a:cs typeface="Times New Roman"/>
                      </a:endParaRPr>
                    </a:p>
                  </a:txBody>
                  <a:tcPr marL="60684" marR="60684" marT="0" marB="0"/>
                </a:tc>
                <a:tc>
                  <a:txBody>
                    <a:bodyPr/>
                    <a:lstStyle/>
                    <a:p>
                      <a:pPr marL="0" marR="0">
                        <a:lnSpc>
                          <a:spcPct val="115000"/>
                        </a:lnSpc>
                        <a:spcBef>
                          <a:spcPts val="0"/>
                        </a:spcBef>
                        <a:spcAft>
                          <a:spcPts val="1000"/>
                        </a:spcAft>
                      </a:pPr>
                      <a:endParaRPr lang="en-CA" sz="1200" b="0" dirty="0"/>
                    </a:p>
                    <a:p>
                      <a:pPr marL="0" marR="0">
                        <a:lnSpc>
                          <a:spcPct val="115000"/>
                        </a:lnSpc>
                        <a:spcBef>
                          <a:spcPts val="0"/>
                        </a:spcBef>
                        <a:spcAft>
                          <a:spcPts val="1000"/>
                        </a:spcAft>
                      </a:pPr>
                      <a:r>
                        <a:rPr lang="en-CA" sz="1200" b="0" dirty="0"/>
                        <a:t>t (8058)=</a:t>
                      </a:r>
                      <a:endParaRPr lang="en-US" sz="1200" b="0" dirty="0"/>
                    </a:p>
                    <a:p>
                      <a:pPr marL="0" marR="0">
                        <a:lnSpc>
                          <a:spcPct val="115000"/>
                        </a:lnSpc>
                        <a:spcBef>
                          <a:spcPts val="0"/>
                        </a:spcBef>
                        <a:spcAft>
                          <a:spcPts val="1000"/>
                        </a:spcAft>
                      </a:pPr>
                      <a:r>
                        <a:rPr lang="en-CA" sz="1200" b="0" dirty="0"/>
                        <a:t>1.242</a:t>
                      </a:r>
                      <a:endParaRPr lang="en-US" sz="1200" b="0" dirty="0">
                        <a:latin typeface="Calibri"/>
                        <a:ea typeface="Calibri"/>
                        <a:cs typeface="Times New Roman"/>
                      </a:endParaRPr>
                    </a:p>
                  </a:txBody>
                  <a:tcPr marL="60684" marR="60684" marT="0" marB="0"/>
                </a:tc>
              </a:tr>
              <a:tr h="902310">
                <a:tc>
                  <a:txBody>
                    <a:bodyPr/>
                    <a:lstStyle/>
                    <a:p>
                      <a:pPr marL="0" marR="0">
                        <a:lnSpc>
                          <a:spcPct val="115000"/>
                        </a:lnSpc>
                        <a:spcBef>
                          <a:spcPts val="0"/>
                        </a:spcBef>
                        <a:spcAft>
                          <a:spcPts val="0"/>
                        </a:spcAft>
                      </a:pPr>
                      <a:r>
                        <a:rPr lang="en-CA" sz="1200" b="0" dirty="0"/>
                        <a:t>Immigrant – Length of Time in Canada</a:t>
                      </a:r>
                      <a:endParaRPr lang="en-US" sz="1200" b="0" dirty="0"/>
                    </a:p>
                    <a:p>
                      <a:pPr marL="457200" marR="0">
                        <a:lnSpc>
                          <a:spcPct val="115000"/>
                        </a:lnSpc>
                        <a:spcBef>
                          <a:spcPts val="0"/>
                        </a:spcBef>
                        <a:spcAft>
                          <a:spcPts val="0"/>
                        </a:spcAft>
                      </a:pPr>
                      <a:r>
                        <a:rPr lang="en-CA" sz="1200" b="0" dirty="0"/>
                        <a:t>0-9 Years</a:t>
                      </a:r>
                      <a:endParaRPr lang="en-US" sz="1200" b="0" dirty="0"/>
                    </a:p>
                    <a:p>
                      <a:pPr marL="457200" marR="0">
                        <a:lnSpc>
                          <a:spcPct val="115000"/>
                        </a:lnSpc>
                        <a:spcBef>
                          <a:spcPts val="0"/>
                        </a:spcBef>
                        <a:spcAft>
                          <a:spcPts val="0"/>
                        </a:spcAft>
                      </a:pPr>
                      <a:r>
                        <a:rPr lang="en-CA" sz="1200" b="0" dirty="0"/>
                        <a:t>10+ Years</a:t>
                      </a:r>
                      <a:endParaRPr lang="en-US" sz="1200" b="0" dirty="0">
                        <a:latin typeface="Calibri"/>
                        <a:ea typeface="Calibri"/>
                        <a:cs typeface="Times New Roman"/>
                      </a:endParaRPr>
                    </a:p>
                  </a:txBody>
                  <a:tcPr marL="60684" marR="60684" marT="0" marB="0"/>
                </a:tc>
                <a:tc>
                  <a:txBody>
                    <a:bodyPr/>
                    <a:lstStyle/>
                    <a:p>
                      <a:pPr marL="0" marR="0">
                        <a:lnSpc>
                          <a:spcPct val="115000"/>
                        </a:lnSpc>
                        <a:spcBef>
                          <a:spcPts val="0"/>
                        </a:spcBef>
                        <a:spcAft>
                          <a:spcPts val="1000"/>
                        </a:spcAft>
                      </a:pPr>
                      <a:endParaRPr lang="en-CA" sz="1200" b="0" dirty="0"/>
                    </a:p>
                    <a:p>
                      <a:pPr marL="0" marR="0">
                        <a:lnSpc>
                          <a:spcPct val="115000"/>
                        </a:lnSpc>
                        <a:spcBef>
                          <a:spcPts val="0"/>
                        </a:spcBef>
                        <a:spcAft>
                          <a:spcPts val="1000"/>
                        </a:spcAft>
                      </a:pPr>
                      <a:r>
                        <a:rPr lang="en-CA" sz="1200" b="0" dirty="0"/>
                        <a:t>1868</a:t>
                      </a:r>
                      <a:endParaRPr lang="en-US" sz="1200" b="0" dirty="0"/>
                    </a:p>
                    <a:p>
                      <a:pPr marL="0" marR="0">
                        <a:lnSpc>
                          <a:spcPct val="115000"/>
                        </a:lnSpc>
                        <a:spcBef>
                          <a:spcPts val="0"/>
                        </a:spcBef>
                        <a:spcAft>
                          <a:spcPts val="1000"/>
                        </a:spcAft>
                      </a:pPr>
                      <a:r>
                        <a:rPr lang="en-CA" sz="1200" b="0" dirty="0"/>
                        <a:t>6740</a:t>
                      </a:r>
                      <a:endParaRPr lang="en-US" sz="1200" b="0" dirty="0">
                        <a:latin typeface="Calibri"/>
                        <a:ea typeface="Calibri"/>
                        <a:cs typeface="Times New Roman"/>
                      </a:endParaRPr>
                    </a:p>
                  </a:txBody>
                  <a:tcPr marL="60684" marR="60684" marT="0" marB="0"/>
                </a:tc>
                <a:tc>
                  <a:txBody>
                    <a:bodyPr/>
                    <a:lstStyle/>
                    <a:p>
                      <a:pPr marL="0" marR="0">
                        <a:lnSpc>
                          <a:spcPct val="115000"/>
                        </a:lnSpc>
                        <a:spcBef>
                          <a:spcPts val="0"/>
                        </a:spcBef>
                        <a:spcAft>
                          <a:spcPts val="1000"/>
                        </a:spcAft>
                      </a:pPr>
                      <a:endParaRPr lang="en-CA" sz="1200" b="0" dirty="0"/>
                    </a:p>
                    <a:p>
                      <a:pPr marL="0" marR="0">
                        <a:lnSpc>
                          <a:spcPct val="115000"/>
                        </a:lnSpc>
                        <a:spcBef>
                          <a:spcPts val="0"/>
                        </a:spcBef>
                        <a:spcAft>
                          <a:spcPts val="1000"/>
                        </a:spcAft>
                      </a:pPr>
                      <a:r>
                        <a:rPr lang="en-CA" sz="1200" b="0" dirty="0"/>
                        <a:t>3.15</a:t>
                      </a:r>
                      <a:endParaRPr lang="en-US" sz="1200" b="0" dirty="0"/>
                    </a:p>
                    <a:p>
                      <a:pPr marL="0" marR="0">
                        <a:lnSpc>
                          <a:spcPct val="115000"/>
                        </a:lnSpc>
                        <a:spcBef>
                          <a:spcPts val="0"/>
                        </a:spcBef>
                        <a:spcAft>
                          <a:spcPts val="1000"/>
                        </a:spcAft>
                      </a:pPr>
                      <a:r>
                        <a:rPr lang="en-CA" sz="1200" b="0" dirty="0"/>
                        <a:t>2.99</a:t>
                      </a:r>
                      <a:endParaRPr lang="en-US" sz="1200" b="0" dirty="0">
                        <a:latin typeface="Calibri"/>
                        <a:ea typeface="Calibri"/>
                        <a:cs typeface="Times New Roman"/>
                      </a:endParaRPr>
                    </a:p>
                  </a:txBody>
                  <a:tcPr marL="60684" marR="60684" marT="0" marB="0"/>
                </a:tc>
                <a:tc>
                  <a:txBody>
                    <a:bodyPr/>
                    <a:lstStyle/>
                    <a:p>
                      <a:pPr marL="0" marR="0">
                        <a:lnSpc>
                          <a:spcPct val="115000"/>
                        </a:lnSpc>
                        <a:spcBef>
                          <a:spcPts val="0"/>
                        </a:spcBef>
                        <a:spcAft>
                          <a:spcPts val="1000"/>
                        </a:spcAft>
                      </a:pPr>
                      <a:endParaRPr lang="en-CA" sz="1200" b="0" dirty="0"/>
                    </a:p>
                    <a:p>
                      <a:pPr marL="0" marR="0">
                        <a:lnSpc>
                          <a:spcPct val="115000"/>
                        </a:lnSpc>
                        <a:spcBef>
                          <a:spcPts val="0"/>
                        </a:spcBef>
                        <a:spcAft>
                          <a:spcPts val="1000"/>
                        </a:spcAft>
                      </a:pPr>
                      <a:r>
                        <a:rPr lang="en-CA" sz="1200" b="0" dirty="0"/>
                        <a:t>.869</a:t>
                      </a:r>
                      <a:endParaRPr lang="en-US" sz="1200" b="0" dirty="0"/>
                    </a:p>
                    <a:p>
                      <a:pPr marL="0" marR="0">
                        <a:lnSpc>
                          <a:spcPct val="115000"/>
                        </a:lnSpc>
                        <a:spcBef>
                          <a:spcPts val="0"/>
                        </a:spcBef>
                        <a:spcAft>
                          <a:spcPts val="1000"/>
                        </a:spcAft>
                      </a:pPr>
                      <a:r>
                        <a:rPr lang="en-CA" sz="1200" b="0" dirty="0"/>
                        <a:t>.946</a:t>
                      </a:r>
                      <a:endParaRPr lang="en-US" sz="1200" b="0" dirty="0">
                        <a:latin typeface="Calibri"/>
                        <a:ea typeface="Calibri"/>
                        <a:cs typeface="Times New Roman"/>
                      </a:endParaRPr>
                    </a:p>
                  </a:txBody>
                  <a:tcPr marL="60684" marR="60684" marT="0" marB="0"/>
                </a:tc>
                <a:tc>
                  <a:txBody>
                    <a:bodyPr/>
                    <a:lstStyle/>
                    <a:p>
                      <a:pPr marL="0" marR="0">
                        <a:lnSpc>
                          <a:spcPct val="115000"/>
                        </a:lnSpc>
                        <a:spcBef>
                          <a:spcPts val="0"/>
                        </a:spcBef>
                        <a:spcAft>
                          <a:spcPts val="1000"/>
                        </a:spcAft>
                      </a:pPr>
                      <a:endParaRPr lang="en-CA" sz="1200" b="0" dirty="0"/>
                    </a:p>
                    <a:p>
                      <a:pPr marL="0" marR="0">
                        <a:lnSpc>
                          <a:spcPct val="115000"/>
                        </a:lnSpc>
                        <a:spcBef>
                          <a:spcPts val="0"/>
                        </a:spcBef>
                        <a:spcAft>
                          <a:spcPts val="1000"/>
                        </a:spcAft>
                      </a:pPr>
                      <a:r>
                        <a:rPr lang="en-CA" sz="1200" b="0" dirty="0"/>
                        <a:t>-.730</a:t>
                      </a:r>
                      <a:endParaRPr lang="en-US" sz="1200" b="0" dirty="0"/>
                    </a:p>
                    <a:p>
                      <a:pPr marL="0" marR="0">
                        <a:lnSpc>
                          <a:spcPct val="115000"/>
                        </a:lnSpc>
                        <a:spcBef>
                          <a:spcPts val="0"/>
                        </a:spcBef>
                        <a:spcAft>
                          <a:spcPts val="1000"/>
                        </a:spcAft>
                      </a:pPr>
                      <a:r>
                        <a:rPr lang="en-CA" sz="1200" b="0" dirty="0"/>
                        <a:t>-.673</a:t>
                      </a:r>
                      <a:endParaRPr lang="en-US" sz="1200" b="0" dirty="0">
                        <a:latin typeface="Calibri"/>
                        <a:ea typeface="Calibri"/>
                        <a:cs typeface="Times New Roman"/>
                      </a:endParaRPr>
                    </a:p>
                  </a:txBody>
                  <a:tcPr marL="60684" marR="60684" marT="0" marB="0"/>
                </a:tc>
                <a:tc>
                  <a:txBody>
                    <a:bodyPr/>
                    <a:lstStyle/>
                    <a:p>
                      <a:pPr marL="0" marR="0">
                        <a:lnSpc>
                          <a:spcPct val="115000"/>
                        </a:lnSpc>
                        <a:spcBef>
                          <a:spcPts val="0"/>
                        </a:spcBef>
                        <a:spcAft>
                          <a:spcPts val="1000"/>
                        </a:spcAft>
                      </a:pPr>
                      <a:endParaRPr lang="en-CA" sz="1200" b="0" dirty="0"/>
                    </a:p>
                    <a:p>
                      <a:pPr marL="0" marR="0">
                        <a:lnSpc>
                          <a:spcPct val="115000"/>
                        </a:lnSpc>
                        <a:spcBef>
                          <a:spcPts val="0"/>
                        </a:spcBef>
                        <a:spcAft>
                          <a:spcPts val="600"/>
                        </a:spcAft>
                      </a:pPr>
                      <a:r>
                        <a:rPr lang="en-CA" sz="1200" b="0" dirty="0"/>
                        <a:t>t (8606)=</a:t>
                      </a:r>
                      <a:endParaRPr lang="en-US" sz="1200" b="0" dirty="0"/>
                    </a:p>
                    <a:p>
                      <a:pPr marL="0" marR="0">
                        <a:lnSpc>
                          <a:spcPct val="115000"/>
                        </a:lnSpc>
                        <a:spcBef>
                          <a:spcPts val="0"/>
                        </a:spcBef>
                        <a:spcAft>
                          <a:spcPts val="600"/>
                        </a:spcAft>
                      </a:pPr>
                      <a:r>
                        <a:rPr lang="en-CA" sz="1200" b="0" dirty="0"/>
                        <a:t>6.837</a:t>
                      </a:r>
                      <a:r>
                        <a:rPr lang="en-CA" sz="1400" b="0" baseline="30000" dirty="0"/>
                        <a:t>***</a:t>
                      </a:r>
                      <a:endParaRPr lang="en-US" sz="1400" b="0" dirty="0">
                        <a:latin typeface="Calibri"/>
                        <a:ea typeface="Calibri"/>
                        <a:cs typeface="Times New Roman"/>
                      </a:endParaRPr>
                    </a:p>
                  </a:txBody>
                  <a:tcPr marL="60684" marR="60684" marT="0" marB="0"/>
                </a:tc>
              </a:tr>
              <a:tr h="1726003">
                <a:tc>
                  <a:txBody>
                    <a:bodyPr/>
                    <a:lstStyle/>
                    <a:p>
                      <a:pPr marL="0" marR="0">
                        <a:lnSpc>
                          <a:spcPct val="115000"/>
                        </a:lnSpc>
                        <a:spcBef>
                          <a:spcPts val="0"/>
                        </a:spcBef>
                        <a:spcAft>
                          <a:spcPts val="0"/>
                        </a:spcAft>
                      </a:pPr>
                      <a:r>
                        <a:rPr lang="en-CA" sz="1200" b="0" dirty="0"/>
                        <a:t>Immigrant – Length of Time in Canada – Sex</a:t>
                      </a:r>
                      <a:endParaRPr lang="en-US" sz="1200" b="0" dirty="0"/>
                    </a:p>
                    <a:p>
                      <a:pPr marL="457200" marR="0">
                        <a:lnSpc>
                          <a:spcPct val="115000"/>
                        </a:lnSpc>
                        <a:spcBef>
                          <a:spcPts val="0"/>
                        </a:spcBef>
                        <a:spcAft>
                          <a:spcPts val="0"/>
                        </a:spcAft>
                      </a:pPr>
                      <a:r>
                        <a:rPr lang="en-CA" sz="1200" b="0" dirty="0"/>
                        <a:t>Male (0-9 Years)</a:t>
                      </a:r>
                      <a:endParaRPr lang="en-US" sz="1200" b="0" dirty="0"/>
                    </a:p>
                    <a:p>
                      <a:pPr marL="457200" marR="0">
                        <a:lnSpc>
                          <a:spcPct val="115000"/>
                        </a:lnSpc>
                        <a:spcBef>
                          <a:spcPts val="0"/>
                        </a:spcBef>
                        <a:spcAft>
                          <a:spcPts val="0"/>
                        </a:spcAft>
                      </a:pPr>
                      <a:r>
                        <a:rPr lang="en-CA" sz="1200" b="0" dirty="0"/>
                        <a:t>Female (0-9 Years)</a:t>
                      </a:r>
                      <a:endParaRPr lang="en-US" sz="1200" b="0" dirty="0"/>
                    </a:p>
                    <a:p>
                      <a:pPr marL="457200" marR="0">
                        <a:lnSpc>
                          <a:spcPct val="115000"/>
                        </a:lnSpc>
                        <a:spcBef>
                          <a:spcPts val="0"/>
                        </a:spcBef>
                        <a:spcAft>
                          <a:spcPts val="0"/>
                        </a:spcAft>
                      </a:pPr>
                      <a:r>
                        <a:rPr lang="en-CA" sz="1200" b="0" dirty="0"/>
                        <a:t>Male (10+ Years)</a:t>
                      </a:r>
                      <a:endParaRPr lang="en-US" sz="1200" b="0" dirty="0"/>
                    </a:p>
                    <a:p>
                      <a:pPr marL="457200" marR="0">
                        <a:lnSpc>
                          <a:spcPct val="115000"/>
                        </a:lnSpc>
                        <a:spcBef>
                          <a:spcPts val="0"/>
                        </a:spcBef>
                        <a:spcAft>
                          <a:spcPts val="0"/>
                        </a:spcAft>
                      </a:pPr>
                      <a:r>
                        <a:rPr lang="en-CA" sz="1200" b="0" dirty="0"/>
                        <a:t>Female (10+ Years)</a:t>
                      </a:r>
                      <a:endParaRPr lang="en-US" sz="1200" b="0" dirty="0">
                        <a:latin typeface="Calibri"/>
                        <a:ea typeface="Calibri"/>
                        <a:cs typeface="Times New Roman"/>
                      </a:endParaRPr>
                    </a:p>
                  </a:txBody>
                  <a:tcPr marL="60684" marR="60684" marT="0" marB="0"/>
                </a:tc>
                <a:tc>
                  <a:txBody>
                    <a:bodyPr/>
                    <a:lstStyle/>
                    <a:p>
                      <a:pPr marL="0" marR="0">
                        <a:lnSpc>
                          <a:spcPct val="115000"/>
                        </a:lnSpc>
                        <a:spcBef>
                          <a:spcPts val="0"/>
                        </a:spcBef>
                        <a:spcAft>
                          <a:spcPts val="1000"/>
                        </a:spcAft>
                      </a:pPr>
                      <a:endParaRPr lang="en-CA" sz="1200" b="0"/>
                    </a:p>
                    <a:p>
                      <a:pPr marL="0" marR="0">
                        <a:lnSpc>
                          <a:spcPct val="115000"/>
                        </a:lnSpc>
                        <a:spcBef>
                          <a:spcPts val="0"/>
                        </a:spcBef>
                        <a:spcAft>
                          <a:spcPts val="1000"/>
                        </a:spcAft>
                      </a:pPr>
                      <a:r>
                        <a:rPr lang="en-CA" sz="1200" b="0"/>
                        <a:t>858</a:t>
                      </a:r>
                      <a:endParaRPr lang="en-US" sz="1200" b="0"/>
                    </a:p>
                    <a:p>
                      <a:pPr marL="0" marR="0">
                        <a:lnSpc>
                          <a:spcPct val="115000"/>
                        </a:lnSpc>
                        <a:spcBef>
                          <a:spcPts val="0"/>
                        </a:spcBef>
                        <a:spcAft>
                          <a:spcPts val="1000"/>
                        </a:spcAft>
                      </a:pPr>
                      <a:r>
                        <a:rPr lang="en-CA" sz="1200" b="0"/>
                        <a:t>1010</a:t>
                      </a:r>
                      <a:endParaRPr lang="en-US" sz="1200" b="0"/>
                    </a:p>
                    <a:p>
                      <a:pPr marL="0" marR="0">
                        <a:lnSpc>
                          <a:spcPct val="115000"/>
                        </a:lnSpc>
                        <a:spcBef>
                          <a:spcPts val="0"/>
                        </a:spcBef>
                        <a:spcAft>
                          <a:spcPts val="1000"/>
                        </a:spcAft>
                      </a:pPr>
                      <a:r>
                        <a:rPr lang="en-CA" sz="1200" b="0"/>
                        <a:t>2912</a:t>
                      </a:r>
                      <a:endParaRPr lang="en-US" sz="1200" b="0"/>
                    </a:p>
                    <a:p>
                      <a:pPr marL="0" marR="0">
                        <a:lnSpc>
                          <a:spcPct val="115000"/>
                        </a:lnSpc>
                        <a:spcBef>
                          <a:spcPts val="0"/>
                        </a:spcBef>
                        <a:spcAft>
                          <a:spcPts val="1000"/>
                        </a:spcAft>
                      </a:pPr>
                      <a:r>
                        <a:rPr lang="en-CA" sz="1200" b="0"/>
                        <a:t>3828</a:t>
                      </a:r>
                      <a:endParaRPr lang="en-US" sz="1200" b="0">
                        <a:latin typeface="Calibri"/>
                        <a:ea typeface="Calibri"/>
                        <a:cs typeface="Times New Roman"/>
                      </a:endParaRPr>
                    </a:p>
                  </a:txBody>
                  <a:tcPr marL="60684" marR="60684" marT="0" marB="0"/>
                </a:tc>
                <a:tc>
                  <a:txBody>
                    <a:bodyPr/>
                    <a:lstStyle/>
                    <a:p>
                      <a:pPr marL="0" marR="0">
                        <a:lnSpc>
                          <a:spcPct val="115000"/>
                        </a:lnSpc>
                        <a:spcBef>
                          <a:spcPts val="0"/>
                        </a:spcBef>
                        <a:spcAft>
                          <a:spcPts val="1000"/>
                        </a:spcAft>
                      </a:pPr>
                      <a:endParaRPr lang="en-CA" sz="1200" b="0" dirty="0"/>
                    </a:p>
                    <a:p>
                      <a:pPr marL="0" marR="0">
                        <a:lnSpc>
                          <a:spcPct val="115000"/>
                        </a:lnSpc>
                        <a:spcBef>
                          <a:spcPts val="0"/>
                        </a:spcBef>
                        <a:spcAft>
                          <a:spcPts val="1000"/>
                        </a:spcAft>
                      </a:pPr>
                      <a:r>
                        <a:rPr lang="en-CA" sz="1200" b="0" dirty="0"/>
                        <a:t>3.16</a:t>
                      </a:r>
                      <a:endParaRPr lang="en-US" sz="1200" b="0" dirty="0"/>
                    </a:p>
                    <a:p>
                      <a:pPr marL="0" marR="0">
                        <a:lnSpc>
                          <a:spcPct val="115000"/>
                        </a:lnSpc>
                        <a:spcBef>
                          <a:spcPts val="0"/>
                        </a:spcBef>
                        <a:spcAft>
                          <a:spcPts val="1000"/>
                        </a:spcAft>
                      </a:pPr>
                      <a:r>
                        <a:rPr lang="en-CA" sz="1200" b="0" dirty="0"/>
                        <a:t>3.15</a:t>
                      </a:r>
                      <a:endParaRPr lang="en-US" sz="1200" b="0" dirty="0"/>
                    </a:p>
                    <a:p>
                      <a:pPr marL="0" marR="0">
                        <a:lnSpc>
                          <a:spcPct val="115000"/>
                        </a:lnSpc>
                        <a:spcBef>
                          <a:spcPts val="0"/>
                        </a:spcBef>
                        <a:spcAft>
                          <a:spcPts val="1000"/>
                        </a:spcAft>
                      </a:pPr>
                      <a:r>
                        <a:rPr lang="en-CA" sz="1200" b="0" dirty="0"/>
                        <a:t>3.00</a:t>
                      </a:r>
                      <a:endParaRPr lang="en-US" sz="1200" b="0" dirty="0"/>
                    </a:p>
                    <a:p>
                      <a:pPr marL="0" marR="0">
                        <a:lnSpc>
                          <a:spcPct val="115000"/>
                        </a:lnSpc>
                        <a:spcBef>
                          <a:spcPts val="0"/>
                        </a:spcBef>
                        <a:spcAft>
                          <a:spcPts val="1000"/>
                        </a:spcAft>
                      </a:pPr>
                      <a:r>
                        <a:rPr lang="en-CA" sz="1200" b="0" dirty="0"/>
                        <a:t>2.98</a:t>
                      </a:r>
                      <a:endParaRPr lang="en-US" sz="1200" b="0" dirty="0">
                        <a:latin typeface="Calibri"/>
                        <a:ea typeface="Calibri"/>
                        <a:cs typeface="Times New Roman"/>
                      </a:endParaRPr>
                    </a:p>
                  </a:txBody>
                  <a:tcPr marL="60684" marR="60684" marT="0" marB="0"/>
                </a:tc>
                <a:tc>
                  <a:txBody>
                    <a:bodyPr/>
                    <a:lstStyle/>
                    <a:p>
                      <a:pPr marL="0" marR="0">
                        <a:lnSpc>
                          <a:spcPct val="115000"/>
                        </a:lnSpc>
                        <a:spcBef>
                          <a:spcPts val="0"/>
                        </a:spcBef>
                        <a:spcAft>
                          <a:spcPts val="1000"/>
                        </a:spcAft>
                      </a:pPr>
                      <a:endParaRPr lang="en-CA" sz="1200" b="0" dirty="0"/>
                    </a:p>
                    <a:p>
                      <a:pPr marL="0" marR="0">
                        <a:lnSpc>
                          <a:spcPct val="115000"/>
                        </a:lnSpc>
                        <a:spcBef>
                          <a:spcPts val="0"/>
                        </a:spcBef>
                        <a:spcAft>
                          <a:spcPts val="1000"/>
                        </a:spcAft>
                      </a:pPr>
                      <a:r>
                        <a:rPr lang="en-CA" sz="1200" b="0" dirty="0"/>
                        <a:t>.870</a:t>
                      </a:r>
                      <a:endParaRPr lang="en-US" sz="1200" b="0" dirty="0"/>
                    </a:p>
                    <a:p>
                      <a:pPr marL="0" marR="0">
                        <a:lnSpc>
                          <a:spcPct val="115000"/>
                        </a:lnSpc>
                        <a:spcBef>
                          <a:spcPts val="0"/>
                        </a:spcBef>
                        <a:spcAft>
                          <a:spcPts val="1000"/>
                        </a:spcAft>
                      </a:pPr>
                      <a:r>
                        <a:rPr lang="en-CA" sz="1200" b="0" dirty="0"/>
                        <a:t>.868</a:t>
                      </a:r>
                      <a:endParaRPr lang="en-US" sz="1200" b="0" dirty="0"/>
                    </a:p>
                    <a:p>
                      <a:pPr marL="0" marR="0">
                        <a:lnSpc>
                          <a:spcPct val="115000"/>
                        </a:lnSpc>
                        <a:spcBef>
                          <a:spcPts val="0"/>
                        </a:spcBef>
                        <a:spcAft>
                          <a:spcPts val="1000"/>
                        </a:spcAft>
                      </a:pPr>
                      <a:r>
                        <a:rPr lang="en-CA" sz="1200" b="0" dirty="0"/>
                        <a:t>.954</a:t>
                      </a:r>
                      <a:endParaRPr lang="en-US" sz="1200" b="0" dirty="0"/>
                    </a:p>
                    <a:p>
                      <a:pPr marL="0" marR="0">
                        <a:lnSpc>
                          <a:spcPct val="115000"/>
                        </a:lnSpc>
                        <a:spcBef>
                          <a:spcPts val="0"/>
                        </a:spcBef>
                        <a:spcAft>
                          <a:spcPts val="1000"/>
                        </a:spcAft>
                      </a:pPr>
                      <a:r>
                        <a:rPr lang="en-CA" sz="1200" b="0" dirty="0"/>
                        <a:t>.940</a:t>
                      </a:r>
                      <a:endParaRPr lang="en-US" sz="1200" b="0" dirty="0">
                        <a:latin typeface="Calibri"/>
                        <a:ea typeface="Calibri"/>
                        <a:cs typeface="Times New Roman"/>
                      </a:endParaRPr>
                    </a:p>
                  </a:txBody>
                  <a:tcPr marL="60684" marR="60684" marT="0" marB="0"/>
                </a:tc>
                <a:tc>
                  <a:txBody>
                    <a:bodyPr/>
                    <a:lstStyle/>
                    <a:p>
                      <a:pPr marL="0" marR="0">
                        <a:lnSpc>
                          <a:spcPct val="115000"/>
                        </a:lnSpc>
                        <a:spcBef>
                          <a:spcPts val="0"/>
                        </a:spcBef>
                        <a:spcAft>
                          <a:spcPts val="1000"/>
                        </a:spcAft>
                      </a:pPr>
                      <a:endParaRPr lang="en-CA" sz="1200" b="0" dirty="0"/>
                    </a:p>
                    <a:p>
                      <a:pPr marL="0" marR="0">
                        <a:lnSpc>
                          <a:spcPct val="115000"/>
                        </a:lnSpc>
                        <a:spcBef>
                          <a:spcPts val="0"/>
                        </a:spcBef>
                        <a:spcAft>
                          <a:spcPts val="1000"/>
                        </a:spcAft>
                      </a:pPr>
                      <a:r>
                        <a:rPr lang="en-CA" sz="1200" b="0" dirty="0"/>
                        <a:t>-.684</a:t>
                      </a:r>
                      <a:endParaRPr lang="en-US" sz="1200" b="0" dirty="0"/>
                    </a:p>
                    <a:p>
                      <a:pPr marL="0" marR="0">
                        <a:lnSpc>
                          <a:spcPct val="115000"/>
                        </a:lnSpc>
                        <a:spcBef>
                          <a:spcPts val="0"/>
                        </a:spcBef>
                        <a:spcAft>
                          <a:spcPts val="1000"/>
                        </a:spcAft>
                      </a:pPr>
                      <a:r>
                        <a:rPr lang="en-CA" sz="1200" b="0" dirty="0"/>
                        <a:t>-.770</a:t>
                      </a:r>
                      <a:endParaRPr lang="en-US" sz="1200" b="0" dirty="0"/>
                    </a:p>
                    <a:p>
                      <a:pPr marL="0" marR="0">
                        <a:lnSpc>
                          <a:spcPct val="115000"/>
                        </a:lnSpc>
                        <a:spcBef>
                          <a:spcPts val="0"/>
                        </a:spcBef>
                        <a:spcAft>
                          <a:spcPts val="1000"/>
                        </a:spcAft>
                      </a:pPr>
                      <a:r>
                        <a:rPr lang="en-CA" sz="1200" b="0" dirty="0"/>
                        <a:t>-.695</a:t>
                      </a:r>
                      <a:endParaRPr lang="en-US" sz="1200" b="0" dirty="0"/>
                    </a:p>
                    <a:p>
                      <a:pPr marL="0" marR="0">
                        <a:lnSpc>
                          <a:spcPct val="115000"/>
                        </a:lnSpc>
                        <a:spcBef>
                          <a:spcPts val="0"/>
                        </a:spcBef>
                        <a:spcAft>
                          <a:spcPts val="1000"/>
                        </a:spcAft>
                      </a:pPr>
                      <a:r>
                        <a:rPr lang="en-CA" sz="1200" b="0" dirty="0"/>
                        <a:t>-.657</a:t>
                      </a:r>
                      <a:endParaRPr lang="en-US" sz="1200" b="0" dirty="0">
                        <a:latin typeface="Calibri"/>
                        <a:ea typeface="Calibri"/>
                        <a:cs typeface="Times New Roman"/>
                      </a:endParaRPr>
                    </a:p>
                  </a:txBody>
                  <a:tcPr marL="60684" marR="60684" marT="0" marB="0"/>
                </a:tc>
                <a:tc>
                  <a:txBody>
                    <a:bodyPr/>
                    <a:lstStyle/>
                    <a:p>
                      <a:pPr marL="0" marR="0">
                        <a:lnSpc>
                          <a:spcPct val="115000"/>
                        </a:lnSpc>
                        <a:spcBef>
                          <a:spcPts val="0"/>
                        </a:spcBef>
                        <a:spcAft>
                          <a:spcPts val="1000"/>
                        </a:spcAft>
                      </a:pPr>
                      <a:endParaRPr lang="en-CA" sz="1200" b="0" dirty="0"/>
                    </a:p>
                    <a:p>
                      <a:pPr marL="0" marR="0">
                        <a:lnSpc>
                          <a:spcPct val="115000"/>
                        </a:lnSpc>
                        <a:spcBef>
                          <a:spcPts val="0"/>
                        </a:spcBef>
                        <a:spcAft>
                          <a:spcPts val="1000"/>
                        </a:spcAft>
                      </a:pPr>
                      <a:r>
                        <a:rPr lang="en-CA" sz="1200" b="0" dirty="0"/>
                        <a:t>t (1866)=</a:t>
                      </a:r>
                      <a:endParaRPr lang="en-US" sz="1200" b="0" dirty="0"/>
                    </a:p>
                    <a:p>
                      <a:pPr marL="0" marR="0">
                        <a:lnSpc>
                          <a:spcPct val="115000"/>
                        </a:lnSpc>
                        <a:spcBef>
                          <a:spcPts val="0"/>
                        </a:spcBef>
                        <a:spcAft>
                          <a:spcPts val="1000"/>
                        </a:spcAft>
                      </a:pPr>
                      <a:r>
                        <a:rPr lang="en-CA" sz="1200" b="0" dirty="0"/>
                        <a:t>.412</a:t>
                      </a:r>
                      <a:endParaRPr lang="en-US" sz="1200" b="0" dirty="0"/>
                    </a:p>
                    <a:p>
                      <a:pPr marL="0" marR="0">
                        <a:lnSpc>
                          <a:spcPct val="115000"/>
                        </a:lnSpc>
                        <a:spcBef>
                          <a:spcPts val="0"/>
                        </a:spcBef>
                        <a:spcAft>
                          <a:spcPts val="1000"/>
                        </a:spcAft>
                      </a:pPr>
                      <a:r>
                        <a:rPr lang="en-CA" sz="1200" b="0" dirty="0"/>
                        <a:t>t (6738)=</a:t>
                      </a:r>
                      <a:endParaRPr lang="en-US" sz="1200" b="0" dirty="0"/>
                    </a:p>
                    <a:p>
                      <a:pPr marL="0" marR="0">
                        <a:lnSpc>
                          <a:spcPct val="115000"/>
                        </a:lnSpc>
                        <a:spcBef>
                          <a:spcPts val="0"/>
                        </a:spcBef>
                        <a:spcAft>
                          <a:spcPts val="1000"/>
                        </a:spcAft>
                      </a:pPr>
                      <a:r>
                        <a:rPr lang="en-CA" sz="1200" b="0" dirty="0"/>
                        <a:t>1.01</a:t>
                      </a:r>
                      <a:endParaRPr lang="en-US" sz="1200" b="0" dirty="0">
                        <a:latin typeface="Calibri"/>
                        <a:ea typeface="Calibri"/>
                        <a:cs typeface="Times New Roman"/>
                      </a:endParaRPr>
                    </a:p>
                  </a:txBody>
                  <a:tcPr marL="60684" marR="60684" marT="0" marB="0"/>
                </a:tc>
              </a:tr>
              <a:tr h="875151">
                <a:tc>
                  <a:txBody>
                    <a:bodyPr/>
                    <a:lstStyle/>
                    <a:p>
                      <a:pPr marL="0" marR="0">
                        <a:lnSpc>
                          <a:spcPct val="115000"/>
                        </a:lnSpc>
                        <a:spcBef>
                          <a:spcPts val="0"/>
                        </a:spcBef>
                        <a:spcAft>
                          <a:spcPts val="0"/>
                        </a:spcAft>
                      </a:pPr>
                      <a:r>
                        <a:rPr lang="en-CA" sz="1200" b="0" dirty="0"/>
                        <a:t>Immigrant – Cultural or Racial Origin</a:t>
                      </a:r>
                      <a:endParaRPr lang="en-US" sz="1200" b="0" dirty="0"/>
                    </a:p>
                    <a:p>
                      <a:pPr marL="457200" marR="0">
                        <a:lnSpc>
                          <a:spcPct val="115000"/>
                        </a:lnSpc>
                        <a:spcBef>
                          <a:spcPts val="0"/>
                        </a:spcBef>
                        <a:spcAft>
                          <a:spcPts val="0"/>
                        </a:spcAft>
                      </a:pPr>
                      <a:r>
                        <a:rPr lang="en-CA" sz="1200" b="0" dirty="0"/>
                        <a:t>White</a:t>
                      </a:r>
                      <a:endParaRPr lang="en-US" sz="1200" b="0" dirty="0"/>
                    </a:p>
                    <a:p>
                      <a:pPr marL="457200" marR="0">
                        <a:lnSpc>
                          <a:spcPct val="115000"/>
                        </a:lnSpc>
                        <a:spcBef>
                          <a:spcPts val="0"/>
                        </a:spcBef>
                        <a:spcAft>
                          <a:spcPts val="0"/>
                        </a:spcAft>
                      </a:pPr>
                      <a:r>
                        <a:rPr lang="en-CA" sz="1200" b="0" dirty="0"/>
                        <a:t>Visible Minority</a:t>
                      </a:r>
                      <a:endParaRPr lang="en-US" sz="1200" b="0" dirty="0">
                        <a:latin typeface="Calibri"/>
                        <a:ea typeface="Calibri"/>
                        <a:cs typeface="Times New Roman"/>
                      </a:endParaRPr>
                    </a:p>
                  </a:txBody>
                  <a:tcPr marL="60684" marR="60684" marT="0" marB="0"/>
                </a:tc>
                <a:tc>
                  <a:txBody>
                    <a:bodyPr/>
                    <a:lstStyle/>
                    <a:p>
                      <a:pPr marL="0" marR="0">
                        <a:lnSpc>
                          <a:spcPct val="115000"/>
                        </a:lnSpc>
                        <a:spcBef>
                          <a:spcPts val="0"/>
                        </a:spcBef>
                        <a:spcAft>
                          <a:spcPts val="1000"/>
                        </a:spcAft>
                      </a:pPr>
                      <a:endParaRPr lang="en-CA" sz="1200" b="0"/>
                    </a:p>
                    <a:p>
                      <a:pPr marL="0" marR="0">
                        <a:lnSpc>
                          <a:spcPct val="115000"/>
                        </a:lnSpc>
                        <a:spcBef>
                          <a:spcPts val="0"/>
                        </a:spcBef>
                        <a:spcAft>
                          <a:spcPts val="1000"/>
                        </a:spcAft>
                      </a:pPr>
                      <a:r>
                        <a:rPr lang="en-CA" sz="1200" b="0"/>
                        <a:t>4928</a:t>
                      </a:r>
                      <a:endParaRPr lang="en-US" sz="1200" b="0"/>
                    </a:p>
                    <a:p>
                      <a:pPr marL="0" marR="0">
                        <a:lnSpc>
                          <a:spcPct val="115000"/>
                        </a:lnSpc>
                        <a:spcBef>
                          <a:spcPts val="0"/>
                        </a:spcBef>
                        <a:spcAft>
                          <a:spcPts val="1000"/>
                        </a:spcAft>
                      </a:pPr>
                      <a:r>
                        <a:rPr lang="en-CA" sz="1200" b="0"/>
                        <a:t>3640</a:t>
                      </a:r>
                      <a:endParaRPr lang="en-US" sz="1200" b="0">
                        <a:latin typeface="Calibri"/>
                        <a:ea typeface="Calibri"/>
                        <a:cs typeface="Times New Roman"/>
                      </a:endParaRPr>
                    </a:p>
                  </a:txBody>
                  <a:tcPr marL="60684" marR="60684" marT="0" marB="0"/>
                </a:tc>
                <a:tc>
                  <a:txBody>
                    <a:bodyPr/>
                    <a:lstStyle/>
                    <a:p>
                      <a:pPr marL="0" marR="0">
                        <a:lnSpc>
                          <a:spcPct val="115000"/>
                        </a:lnSpc>
                        <a:spcBef>
                          <a:spcPts val="0"/>
                        </a:spcBef>
                        <a:spcAft>
                          <a:spcPts val="1000"/>
                        </a:spcAft>
                      </a:pPr>
                      <a:endParaRPr lang="en-CA" sz="1200" b="0"/>
                    </a:p>
                    <a:p>
                      <a:pPr marL="0" marR="0">
                        <a:lnSpc>
                          <a:spcPct val="115000"/>
                        </a:lnSpc>
                        <a:spcBef>
                          <a:spcPts val="0"/>
                        </a:spcBef>
                        <a:spcAft>
                          <a:spcPts val="1000"/>
                        </a:spcAft>
                      </a:pPr>
                      <a:r>
                        <a:rPr lang="en-CA" sz="1200" b="0"/>
                        <a:t>3.02</a:t>
                      </a:r>
                      <a:endParaRPr lang="en-US" sz="1200" b="0"/>
                    </a:p>
                    <a:p>
                      <a:pPr marL="0" marR="0">
                        <a:lnSpc>
                          <a:spcPct val="115000"/>
                        </a:lnSpc>
                        <a:spcBef>
                          <a:spcPts val="0"/>
                        </a:spcBef>
                        <a:spcAft>
                          <a:spcPts val="1000"/>
                        </a:spcAft>
                      </a:pPr>
                      <a:r>
                        <a:rPr lang="en-CA" sz="1200" b="0"/>
                        <a:t>3.03</a:t>
                      </a:r>
                      <a:endParaRPr lang="en-US" sz="1200" b="0">
                        <a:latin typeface="Calibri"/>
                        <a:ea typeface="Calibri"/>
                        <a:cs typeface="Times New Roman"/>
                      </a:endParaRPr>
                    </a:p>
                  </a:txBody>
                  <a:tcPr marL="60684" marR="60684" marT="0" marB="0"/>
                </a:tc>
                <a:tc>
                  <a:txBody>
                    <a:bodyPr/>
                    <a:lstStyle/>
                    <a:p>
                      <a:pPr marL="0" marR="0">
                        <a:lnSpc>
                          <a:spcPct val="115000"/>
                        </a:lnSpc>
                        <a:spcBef>
                          <a:spcPts val="0"/>
                        </a:spcBef>
                        <a:spcAft>
                          <a:spcPts val="1000"/>
                        </a:spcAft>
                      </a:pPr>
                      <a:endParaRPr lang="en-CA" sz="1200" b="0" dirty="0"/>
                    </a:p>
                    <a:p>
                      <a:pPr marL="0" marR="0">
                        <a:lnSpc>
                          <a:spcPct val="115000"/>
                        </a:lnSpc>
                        <a:spcBef>
                          <a:spcPts val="0"/>
                        </a:spcBef>
                        <a:spcAft>
                          <a:spcPts val="1000"/>
                        </a:spcAft>
                      </a:pPr>
                      <a:r>
                        <a:rPr lang="en-CA" sz="1200" b="0" dirty="0"/>
                        <a:t>.941</a:t>
                      </a:r>
                      <a:endParaRPr lang="en-US" sz="1200" b="0" dirty="0"/>
                    </a:p>
                    <a:p>
                      <a:pPr marL="0" marR="0">
                        <a:lnSpc>
                          <a:spcPct val="115000"/>
                        </a:lnSpc>
                        <a:spcBef>
                          <a:spcPts val="0"/>
                        </a:spcBef>
                        <a:spcAft>
                          <a:spcPts val="1000"/>
                        </a:spcAft>
                      </a:pPr>
                      <a:r>
                        <a:rPr lang="en-CA" sz="1200" b="0" dirty="0"/>
                        <a:t>.921</a:t>
                      </a:r>
                      <a:endParaRPr lang="en-US" sz="1200" b="0" dirty="0">
                        <a:latin typeface="Calibri"/>
                        <a:ea typeface="Calibri"/>
                        <a:cs typeface="Times New Roman"/>
                      </a:endParaRPr>
                    </a:p>
                  </a:txBody>
                  <a:tcPr marL="60684" marR="60684" marT="0" marB="0"/>
                </a:tc>
                <a:tc>
                  <a:txBody>
                    <a:bodyPr/>
                    <a:lstStyle/>
                    <a:p>
                      <a:pPr marL="0" marR="0">
                        <a:lnSpc>
                          <a:spcPct val="115000"/>
                        </a:lnSpc>
                        <a:spcBef>
                          <a:spcPts val="0"/>
                        </a:spcBef>
                        <a:spcAft>
                          <a:spcPts val="1000"/>
                        </a:spcAft>
                      </a:pPr>
                      <a:endParaRPr lang="en-CA" sz="1200" b="0"/>
                    </a:p>
                    <a:p>
                      <a:pPr marL="0" marR="0">
                        <a:lnSpc>
                          <a:spcPct val="115000"/>
                        </a:lnSpc>
                        <a:spcBef>
                          <a:spcPts val="0"/>
                        </a:spcBef>
                        <a:spcAft>
                          <a:spcPts val="1000"/>
                        </a:spcAft>
                      </a:pPr>
                      <a:r>
                        <a:rPr lang="en-CA" sz="1200" b="0"/>
                        <a:t>-.708</a:t>
                      </a:r>
                      <a:endParaRPr lang="en-US" sz="1200" b="0"/>
                    </a:p>
                    <a:p>
                      <a:pPr marL="0" marR="0">
                        <a:lnSpc>
                          <a:spcPct val="115000"/>
                        </a:lnSpc>
                        <a:spcBef>
                          <a:spcPts val="0"/>
                        </a:spcBef>
                        <a:spcAft>
                          <a:spcPts val="1000"/>
                        </a:spcAft>
                      </a:pPr>
                      <a:r>
                        <a:rPr lang="en-CA" sz="1200" b="0"/>
                        <a:t>-.677</a:t>
                      </a:r>
                      <a:endParaRPr lang="en-US" sz="1200" b="0">
                        <a:latin typeface="Calibri"/>
                        <a:ea typeface="Calibri"/>
                        <a:cs typeface="Times New Roman"/>
                      </a:endParaRPr>
                    </a:p>
                  </a:txBody>
                  <a:tcPr marL="60684" marR="60684" marT="0" marB="0"/>
                </a:tc>
                <a:tc>
                  <a:txBody>
                    <a:bodyPr/>
                    <a:lstStyle/>
                    <a:p>
                      <a:pPr marL="0" marR="0">
                        <a:lnSpc>
                          <a:spcPct val="115000"/>
                        </a:lnSpc>
                        <a:spcBef>
                          <a:spcPts val="0"/>
                        </a:spcBef>
                        <a:spcAft>
                          <a:spcPts val="1000"/>
                        </a:spcAft>
                      </a:pPr>
                      <a:endParaRPr lang="en-CA" sz="1200" b="0" dirty="0"/>
                    </a:p>
                    <a:p>
                      <a:pPr marL="0" marR="0">
                        <a:lnSpc>
                          <a:spcPct val="115000"/>
                        </a:lnSpc>
                        <a:spcBef>
                          <a:spcPts val="0"/>
                        </a:spcBef>
                        <a:spcAft>
                          <a:spcPts val="1000"/>
                        </a:spcAft>
                      </a:pPr>
                      <a:r>
                        <a:rPr lang="en-CA" sz="1200" b="0" dirty="0"/>
                        <a:t>t (8566)=</a:t>
                      </a:r>
                      <a:endParaRPr lang="en-US" sz="1200" b="0" dirty="0"/>
                    </a:p>
                    <a:p>
                      <a:pPr marL="0" marR="0">
                        <a:lnSpc>
                          <a:spcPct val="115000"/>
                        </a:lnSpc>
                        <a:spcBef>
                          <a:spcPts val="0"/>
                        </a:spcBef>
                        <a:spcAft>
                          <a:spcPts val="1000"/>
                        </a:spcAft>
                      </a:pPr>
                      <a:r>
                        <a:rPr lang="en-CA" sz="1200" b="0" dirty="0"/>
                        <a:t>-.682</a:t>
                      </a:r>
                      <a:endParaRPr lang="en-US" sz="1200" b="0" dirty="0">
                        <a:latin typeface="Calibri"/>
                        <a:ea typeface="Calibri"/>
                        <a:cs typeface="Times New Roman"/>
                      </a:endParaRPr>
                    </a:p>
                  </a:txBody>
                  <a:tcPr marL="60684" marR="60684" marT="0" marB="0"/>
                </a:tc>
              </a:tr>
            </a:tbl>
          </a:graphicData>
        </a:graphic>
      </p:graphicFrame>
      <p:sp>
        <p:nvSpPr>
          <p:cNvPr id="5" name="TextBox 4"/>
          <p:cNvSpPr txBox="1"/>
          <p:nvPr/>
        </p:nvSpPr>
        <p:spPr>
          <a:xfrm>
            <a:off x="3657600" y="6324600"/>
            <a:ext cx="5486400" cy="600164"/>
          </a:xfrm>
          <a:prstGeom prst="rect">
            <a:avLst/>
          </a:prstGeom>
          <a:noFill/>
        </p:spPr>
        <p:txBody>
          <a:bodyPr wrap="square" rtlCol="0">
            <a:spAutoFit/>
          </a:bodyPr>
          <a:lstStyle/>
          <a:p>
            <a:r>
              <a:rPr lang="en-CA" sz="1100" dirty="0" smtClean="0"/>
              <a:t>Note. N= Sample Size; M = Mean; SD= Standard Deviation; Skew= </a:t>
            </a:r>
            <a:r>
              <a:rPr lang="en-CA" sz="1100" dirty="0" err="1" smtClean="0"/>
              <a:t>Skewness</a:t>
            </a:r>
            <a:r>
              <a:rPr lang="en-CA" sz="1100" dirty="0" smtClean="0"/>
              <a:t> Statistic</a:t>
            </a:r>
            <a:r>
              <a:rPr lang="en-CA" sz="1100" dirty="0" smtClean="0"/>
              <a:t>; </a:t>
            </a:r>
            <a:r>
              <a:rPr lang="en-CA" sz="1100" dirty="0" smtClean="0"/>
              <a:t>t= Independent t-test; * Statistically significant at 0.05 level; ** Statistically significant at 0.01 level; *** Statistically significant at &lt;0.001 </a:t>
            </a:r>
            <a:r>
              <a:rPr lang="en-CA" sz="1100" dirty="0" smtClean="0"/>
              <a:t>level</a:t>
            </a:r>
            <a:endParaRPr lang="en-US" sz="11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4191000" y="457200"/>
          <a:ext cx="4603048" cy="5962357"/>
        </p:xfrm>
        <a:graphic>
          <a:graphicData uri="http://schemas.openxmlformats.org/drawingml/2006/table">
            <a:tbl>
              <a:tblPr firstRow="1" bandRow="1">
                <a:tableStyleId>{3C2FFA5D-87B4-456A-9821-1D502468CF0F}</a:tableStyleId>
              </a:tblPr>
              <a:tblGrid>
                <a:gridCol w="1761611"/>
                <a:gridCol w="871741"/>
                <a:gridCol w="1002582"/>
                <a:gridCol w="967114"/>
              </a:tblGrid>
              <a:tr h="744335">
                <a:tc>
                  <a:txBody>
                    <a:bodyPr/>
                    <a:lstStyle/>
                    <a:p>
                      <a:pPr marL="0" marR="0">
                        <a:lnSpc>
                          <a:spcPct val="115000"/>
                        </a:lnSpc>
                        <a:spcBef>
                          <a:spcPts val="0"/>
                        </a:spcBef>
                        <a:spcAft>
                          <a:spcPts val="1000"/>
                        </a:spcAft>
                      </a:pPr>
                      <a:endParaRPr lang="en-CA" sz="1200" dirty="0">
                        <a:latin typeface="Times New Roman"/>
                        <a:ea typeface="Calibri"/>
                        <a:cs typeface="Times New Roman"/>
                      </a:endParaRPr>
                    </a:p>
                  </a:txBody>
                  <a:tcPr marL="57515" marR="57515" marT="0" marB="0"/>
                </a:tc>
                <a:tc gridSpan="3">
                  <a:txBody>
                    <a:bodyPr/>
                    <a:lstStyle/>
                    <a:p>
                      <a:pPr marL="0" marR="0" algn="ctr">
                        <a:lnSpc>
                          <a:spcPct val="115000"/>
                        </a:lnSpc>
                        <a:spcBef>
                          <a:spcPts val="0"/>
                        </a:spcBef>
                        <a:spcAft>
                          <a:spcPts val="1000"/>
                        </a:spcAft>
                      </a:pPr>
                      <a:r>
                        <a:rPr lang="en-CA" sz="1600" dirty="0"/>
                        <a:t>Perceived Mental Health</a:t>
                      </a:r>
                      <a:endParaRPr lang="en-US" sz="1600" dirty="0"/>
                    </a:p>
                    <a:p>
                      <a:pPr marL="0" marR="0" algn="ctr">
                        <a:lnSpc>
                          <a:spcPct val="115000"/>
                        </a:lnSpc>
                        <a:spcBef>
                          <a:spcPts val="0"/>
                        </a:spcBef>
                        <a:spcAft>
                          <a:spcPts val="1000"/>
                        </a:spcAft>
                      </a:pPr>
                      <a:r>
                        <a:rPr lang="en-CA" sz="1200" dirty="0"/>
                        <a:t>___________________________________</a:t>
                      </a:r>
                      <a:endParaRPr lang="en-US" sz="1200" dirty="0">
                        <a:latin typeface="Calibri"/>
                        <a:ea typeface="Calibri"/>
                        <a:cs typeface="Times New Roman"/>
                      </a:endParaRPr>
                    </a:p>
                  </a:txBody>
                  <a:tcPr marL="57515" marR="57515" marT="0" marB="0"/>
                </a:tc>
                <a:tc hMerge="1">
                  <a:txBody>
                    <a:bodyPr/>
                    <a:lstStyle/>
                    <a:p>
                      <a:endParaRPr lang="en-US"/>
                    </a:p>
                  </a:txBody>
                  <a:tcPr/>
                </a:tc>
                <a:tc hMerge="1">
                  <a:txBody>
                    <a:bodyPr/>
                    <a:lstStyle/>
                    <a:p>
                      <a:endParaRPr lang="en-US"/>
                    </a:p>
                  </a:txBody>
                  <a:tcPr/>
                </a:tc>
              </a:tr>
              <a:tr h="667199">
                <a:tc>
                  <a:txBody>
                    <a:bodyPr/>
                    <a:lstStyle/>
                    <a:p>
                      <a:pPr marL="0" marR="0">
                        <a:lnSpc>
                          <a:spcPct val="115000"/>
                        </a:lnSpc>
                        <a:spcBef>
                          <a:spcPts val="0"/>
                        </a:spcBef>
                        <a:spcAft>
                          <a:spcPts val="1000"/>
                        </a:spcAft>
                      </a:pPr>
                      <a:endParaRPr lang="en-CA" sz="1200"/>
                    </a:p>
                    <a:p>
                      <a:pPr marL="0" marR="0">
                        <a:lnSpc>
                          <a:spcPct val="115000"/>
                        </a:lnSpc>
                        <a:spcBef>
                          <a:spcPts val="0"/>
                        </a:spcBef>
                        <a:spcAft>
                          <a:spcPts val="1000"/>
                        </a:spcAft>
                      </a:pPr>
                      <a:r>
                        <a:rPr lang="en-CA" sz="1200"/>
                        <a:t>Variable</a:t>
                      </a:r>
                      <a:endParaRPr lang="en-US" sz="1200">
                        <a:latin typeface="Calibri"/>
                        <a:ea typeface="Calibri"/>
                        <a:cs typeface="Times New Roman"/>
                      </a:endParaRPr>
                    </a:p>
                  </a:txBody>
                  <a:tcPr marL="57515" marR="57515" marT="0" marB="0"/>
                </a:tc>
                <a:tc>
                  <a:txBody>
                    <a:bodyPr/>
                    <a:lstStyle/>
                    <a:p>
                      <a:pPr marL="0" marR="0" algn="ctr">
                        <a:lnSpc>
                          <a:spcPct val="115000"/>
                        </a:lnSpc>
                        <a:spcBef>
                          <a:spcPts val="0"/>
                        </a:spcBef>
                        <a:spcAft>
                          <a:spcPts val="0"/>
                        </a:spcAft>
                      </a:pPr>
                      <a:r>
                        <a:rPr lang="en-CA" sz="1200" dirty="0"/>
                        <a:t>Regression</a:t>
                      </a:r>
                      <a:endParaRPr lang="en-US" sz="1200" dirty="0"/>
                    </a:p>
                    <a:p>
                      <a:pPr marL="0" marR="0" algn="ctr">
                        <a:lnSpc>
                          <a:spcPct val="115000"/>
                        </a:lnSpc>
                        <a:spcBef>
                          <a:spcPts val="0"/>
                        </a:spcBef>
                        <a:spcAft>
                          <a:spcPts val="0"/>
                        </a:spcAft>
                      </a:pPr>
                      <a:r>
                        <a:rPr lang="en-CA" sz="1200" dirty="0"/>
                        <a:t> Coefficients (B)</a:t>
                      </a:r>
                      <a:endParaRPr lang="en-US" sz="1200" dirty="0">
                        <a:latin typeface="Calibri"/>
                        <a:ea typeface="Calibri"/>
                        <a:cs typeface="Times New Roman"/>
                      </a:endParaRPr>
                    </a:p>
                  </a:txBody>
                  <a:tcPr marL="57515" marR="57515" marT="0" marB="0"/>
                </a:tc>
                <a:tc>
                  <a:txBody>
                    <a:bodyPr/>
                    <a:lstStyle/>
                    <a:p>
                      <a:pPr marL="0" marR="0" algn="ctr">
                        <a:lnSpc>
                          <a:spcPct val="115000"/>
                        </a:lnSpc>
                        <a:spcBef>
                          <a:spcPts val="0"/>
                        </a:spcBef>
                        <a:spcAft>
                          <a:spcPts val="0"/>
                        </a:spcAft>
                      </a:pPr>
                      <a:r>
                        <a:rPr lang="en-CA" sz="1200" dirty="0"/>
                        <a:t>Standardized</a:t>
                      </a:r>
                      <a:endParaRPr lang="en-US" sz="1200" dirty="0"/>
                    </a:p>
                    <a:p>
                      <a:pPr marL="0" marR="0" algn="ctr">
                        <a:lnSpc>
                          <a:spcPct val="115000"/>
                        </a:lnSpc>
                        <a:spcBef>
                          <a:spcPts val="0"/>
                        </a:spcBef>
                        <a:spcAft>
                          <a:spcPts val="0"/>
                        </a:spcAft>
                      </a:pPr>
                      <a:r>
                        <a:rPr lang="en-CA" sz="1200" dirty="0"/>
                        <a:t>Regression</a:t>
                      </a:r>
                      <a:endParaRPr lang="en-US" sz="1200" dirty="0"/>
                    </a:p>
                    <a:p>
                      <a:pPr marL="0" marR="0" algn="ctr">
                        <a:lnSpc>
                          <a:spcPct val="115000"/>
                        </a:lnSpc>
                        <a:spcBef>
                          <a:spcPts val="0"/>
                        </a:spcBef>
                        <a:spcAft>
                          <a:spcPts val="0"/>
                        </a:spcAft>
                      </a:pPr>
                      <a:r>
                        <a:rPr lang="en-CA" sz="1200" dirty="0"/>
                        <a:t>Coefficients (β)</a:t>
                      </a:r>
                      <a:endParaRPr lang="en-US" sz="1200" dirty="0">
                        <a:latin typeface="Calibri"/>
                        <a:ea typeface="Calibri"/>
                        <a:cs typeface="Times New Roman"/>
                      </a:endParaRPr>
                    </a:p>
                  </a:txBody>
                  <a:tcPr marL="57515" marR="57515" marT="0" marB="0"/>
                </a:tc>
                <a:tc>
                  <a:txBody>
                    <a:bodyPr/>
                    <a:lstStyle/>
                    <a:p>
                      <a:pPr marL="0" marR="0" algn="ctr">
                        <a:lnSpc>
                          <a:spcPct val="115000"/>
                        </a:lnSpc>
                        <a:spcBef>
                          <a:spcPts val="0"/>
                        </a:spcBef>
                        <a:spcAft>
                          <a:spcPts val="0"/>
                        </a:spcAft>
                      </a:pPr>
                      <a:r>
                        <a:rPr lang="en-CA" sz="1200"/>
                        <a:t>Squared Semi-</a:t>
                      </a:r>
                      <a:endParaRPr lang="en-US" sz="1200"/>
                    </a:p>
                    <a:p>
                      <a:pPr marL="0" marR="0" algn="ctr">
                        <a:lnSpc>
                          <a:spcPct val="115000"/>
                        </a:lnSpc>
                        <a:spcBef>
                          <a:spcPts val="0"/>
                        </a:spcBef>
                        <a:spcAft>
                          <a:spcPts val="0"/>
                        </a:spcAft>
                      </a:pPr>
                      <a:r>
                        <a:rPr lang="en-CA" sz="1200"/>
                        <a:t>Partial</a:t>
                      </a:r>
                      <a:endParaRPr lang="en-US" sz="1200"/>
                    </a:p>
                    <a:p>
                      <a:pPr marL="0" marR="0" algn="ctr">
                        <a:lnSpc>
                          <a:spcPct val="115000"/>
                        </a:lnSpc>
                        <a:spcBef>
                          <a:spcPts val="0"/>
                        </a:spcBef>
                        <a:spcAft>
                          <a:spcPts val="0"/>
                        </a:spcAft>
                      </a:pPr>
                      <a:r>
                        <a:rPr lang="en-CA" sz="1200"/>
                        <a:t>Correlations (sr</a:t>
                      </a:r>
                      <a:r>
                        <a:rPr lang="en-CA" sz="1200" baseline="-25000"/>
                        <a:t>i</a:t>
                      </a:r>
                      <a:r>
                        <a:rPr lang="en-CA" sz="1200" baseline="30000"/>
                        <a:t>2</a:t>
                      </a:r>
                      <a:r>
                        <a:rPr lang="en-CA" sz="1200"/>
                        <a:t>)</a:t>
                      </a:r>
                      <a:endParaRPr lang="en-US" sz="1200">
                        <a:latin typeface="Calibri"/>
                        <a:ea typeface="Calibri"/>
                        <a:cs typeface="Times New Roman"/>
                      </a:endParaRPr>
                    </a:p>
                  </a:txBody>
                  <a:tcPr marL="57515" marR="57515" marT="0" marB="0"/>
                </a:tc>
              </a:tr>
              <a:tr h="399681">
                <a:tc>
                  <a:txBody>
                    <a:bodyPr/>
                    <a:lstStyle/>
                    <a:p>
                      <a:pPr marL="0" marR="0">
                        <a:lnSpc>
                          <a:spcPct val="115000"/>
                        </a:lnSpc>
                        <a:spcBef>
                          <a:spcPts val="0"/>
                        </a:spcBef>
                        <a:spcAft>
                          <a:spcPts val="1000"/>
                        </a:spcAft>
                      </a:pPr>
                      <a:r>
                        <a:rPr lang="en-CA" sz="1200"/>
                        <a:t>Sense of Belonging to the Community</a:t>
                      </a:r>
                      <a:endParaRPr lang="en-US" sz="1200">
                        <a:latin typeface="Calibri"/>
                        <a:ea typeface="Calibri"/>
                        <a:cs typeface="Times New Roman"/>
                      </a:endParaRPr>
                    </a:p>
                  </a:txBody>
                  <a:tcPr marL="57515" marR="57515" marT="0" marB="0"/>
                </a:tc>
                <a:tc>
                  <a:txBody>
                    <a:bodyPr/>
                    <a:lstStyle/>
                    <a:p>
                      <a:pPr marL="0" marR="0">
                        <a:lnSpc>
                          <a:spcPct val="115000"/>
                        </a:lnSpc>
                        <a:spcBef>
                          <a:spcPts val="0"/>
                        </a:spcBef>
                        <a:spcAft>
                          <a:spcPts val="1000"/>
                        </a:spcAft>
                      </a:pPr>
                      <a:r>
                        <a:rPr lang="en-CA" sz="1200"/>
                        <a:t>-.117***</a:t>
                      </a:r>
                      <a:endParaRPr lang="en-US" sz="1200">
                        <a:latin typeface="Calibri"/>
                        <a:ea typeface="Calibri"/>
                        <a:cs typeface="Times New Roman"/>
                      </a:endParaRPr>
                    </a:p>
                  </a:txBody>
                  <a:tcPr marL="57515" marR="57515" marT="0" marB="0"/>
                </a:tc>
                <a:tc>
                  <a:txBody>
                    <a:bodyPr/>
                    <a:lstStyle/>
                    <a:p>
                      <a:pPr marL="0" marR="0">
                        <a:lnSpc>
                          <a:spcPct val="115000"/>
                        </a:lnSpc>
                        <a:spcBef>
                          <a:spcPts val="0"/>
                        </a:spcBef>
                        <a:spcAft>
                          <a:spcPts val="1000"/>
                        </a:spcAft>
                      </a:pPr>
                      <a:r>
                        <a:rPr lang="en-CA" sz="1200" dirty="0"/>
                        <a:t>-.107</a:t>
                      </a:r>
                      <a:endParaRPr lang="en-US" sz="1200" dirty="0">
                        <a:latin typeface="Calibri"/>
                        <a:ea typeface="Calibri"/>
                        <a:cs typeface="Times New Roman"/>
                      </a:endParaRPr>
                    </a:p>
                  </a:txBody>
                  <a:tcPr marL="57515" marR="57515" marT="0" marB="0"/>
                </a:tc>
                <a:tc>
                  <a:txBody>
                    <a:bodyPr/>
                    <a:lstStyle/>
                    <a:p>
                      <a:pPr marL="0" marR="0">
                        <a:lnSpc>
                          <a:spcPct val="115000"/>
                        </a:lnSpc>
                        <a:spcBef>
                          <a:spcPts val="0"/>
                        </a:spcBef>
                        <a:spcAft>
                          <a:spcPts val="1000"/>
                        </a:spcAft>
                      </a:pPr>
                      <a:r>
                        <a:rPr lang="en-CA" sz="1200"/>
                        <a:t>.0125</a:t>
                      </a:r>
                      <a:endParaRPr lang="en-US" sz="1200">
                        <a:latin typeface="Calibri"/>
                        <a:ea typeface="Calibri"/>
                        <a:cs typeface="Times New Roman"/>
                      </a:endParaRPr>
                    </a:p>
                  </a:txBody>
                  <a:tcPr marL="57515" marR="57515" marT="0" marB="0"/>
                </a:tc>
              </a:tr>
              <a:tr h="199841">
                <a:tc>
                  <a:txBody>
                    <a:bodyPr/>
                    <a:lstStyle/>
                    <a:p>
                      <a:pPr marL="0" marR="0">
                        <a:lnSpc>
                          <a:spcPct val="115000"/>
                        </a:lnSpc>
                        <a:spcBef>
                          <a:spcPts val="0"/>
                        </a:spcBef>
                        <a:spcAft>
                          <a:spcPts val="1000"/>
                        </a:spcAft>
                      </a:pPr>
                      <a:r>
                        <a:rPr lang="en-CA" sz="1200"/>
                        <a:t>Self-esteem Scale</a:t>
                      </a:r>
                      <a:endParaRPr lang="en-US" sz="1200">
                        <a:latin typeface="Calibri"/>
                        <a:ea typeface="Calibri"/>
                        <a:cs typeface="Times New Roman"/>
                      </a:endParaRPr>
                    </a:p>
                  </a:txBody>
                  <a:tcPr marL="57515" marR="57515" marT="0" marB="0"/>
                </a:tc>
                <a:tc>
                  <a:txBody>
                    <a:bodyPr/>
                    <a:lstStyle/>
                    <a:p>
                      <a:pPr marL="0" marR="0">
                        <a:lnSpc>
                          <a:spcPct val="115000"/>
                        </a:lnSpc>
                        <a:spcBef>
                          <a:spcPts val="0"/>
                        </a:spcBef>
                        <a:spcAft>
                          <a:spcPts val="1000"/>
                        </a:spcAft>
                      </a:pPr>
                      <a:r>
                        <a:rPr lang="en-CA" sz="1200"/>
                        <a:t>.085***</a:t>
                      </a:r>
                      <a:endParaRPr lang="en-US" sz="1200">
                        <a:latin typeface="Calibri"/>
                        <a:ea typeface="Calibri"/>
                        <a:cs typeface="Times New Roman"/>
                      </a:endParaRPr>
                    </a:p>
                  </a:txBody>
                  <a:tcPr marL="57515" marR="57515" marT="0" marB="0"/>
                </a:tc>
                <a:tc>
                  <a:txBody>
                    <a:bodyPr/>
                    <a:lstStyle/>
                    <a:p>
                      <a:pPr marL="0" marR="0">
                        <a:lnSpc>
                          <a:spcPct val="115000"/>
                        </a:lnSpc>
                        <a:spcBef>
                          <a:spcPts val="0"/>
                        </a:spcBef>
                        <a:spcAft>
                          <a:spcPts val="1000"/>
                        </a:spcAft>
                      </a:pPr>
                      <a:r>
                        <a:rPr lang="en-CA" sz="1200" dirty="0"/>
                        <a:t>.261</a:t>
                      </a:r>
                      <a:endParaRPr lang="en-US" sz="1200" dirty="0">
                        <a:latin typeface="Calibri"/>
                        <a:ea typeface="Calibri"/>
                        <a:cs typeface="Times New Roman"/>
                      </a:endParaRPr>
                    </a:p>
                  </a:txBody>
                  <a:tcPr marL="57515" marR="57515" marT="0" marB="0"/>
                </a:tc>
                <a:tc>
                  <a:txBody>
                    <a:bodyPr/>
                    <a:lstStyle/>
                    <a:p>
                      <a:pPr marL="0" marR="0">
                        <a:lnSpc>
                          <a:spcPct val="115000"/>
                        </a:lnSpc>
                        <a:spcBef>
                          <a:spcPts val="0"/>
                        </a:spcBef>
                        <a:spcAft>
                          <a:spcPts val="1000"/>
                        </a:spcAft>
                      </a:pPr>
                      <a:r>
                        <a:rPr lang="en-CA" sz="1200"/>
                        <a:t>.066</a:t>
                      </a:r>
                      <a:endParaRPr lang="en-US" sz="1200">
                        <a:latin typeface="Calibri"/>
                        <a:ea typeface="Calibri"/>
                        <a:cs typeface="Times New Roman"/>
                      </a:endParaRPr>
                    </a:p>
                  </a:txBody>
                  <a:tcPr marL="57515" marR="57515" marT="0" marB="0"/>
                </a:tc>
              </a:tr>
              <a:tr h="199841">
                <a:tc>
                  <a:txBody>
                    <a:bodyPr/>
                    <a:lstStyle/>
                    <a:p>
                      <a:pPr marL="0" marR="0">
                        <a:lnSpc>
                          <a:spcPct val="115000"/>
                        </a:lnSpc>
                        <a:spcBef>
                          <a:spcPts val="0"/>
                        </a:spcBef>
                        <a:spcAft>
                          <a:spcPts val="1000"/>
                        </a:spcAft>
                      </a:pPr>
                      <a:r>
                        <a:rPr lang="en-CA" sz="1200"/>
                        <a:t>Cultural or Racial Origin</a:t>
                      </a:r>
                      <a:endParaRPr lang="en-US" sz="1200">
                        <a:latin typeface="Calibri"/>
                        <a:ea typeface="Calibri"/>
                        <a:cs typeface="Times New Roman"/>
                      </a:endParaRPr>
                    </a:p>
                  </a:txBody>
                  <a:tcPr marL="57515" marR="57515" marT="0" marB="0"/>
                </a:tc>
                <a:tc>
                  <a:txBody>
                    <a:bodyPr/>
                    <a:lstStyle/>
                    <a:p>
                      <a:pPr marL="0" marR="0">
                        <a:lnSpc>
                          <a:spcPct val="115000"/>
                        </a:lnSpc>
                        <a:spcBef>
                          <a:spcPts val="0"/>
                        </a:spcBef>
                        <a:spcAft>
                          <a:spcPts val="1000"/>
                        </a:spcAft>
                      </a:pPr>
                      <a:r>
                        <a:rPr lang="en-CA" sz="1200"/>
                        <a:t>.121*</a:t>
                      </a:r>
                      <a:endParaRPr lang="en-US" sz="1200">
                        <a:latin typeface="Calibri"/>
                        <a:ea typeface="Calibri"/>
                        <a:cs typeface="Times New Roman"/>
                      </a:endParaRPr>
                    </a:p>
                  </a:txBody>
                  <a:tcPr marL="57515" marR="57515" marT="0" marB="0"/>
                </a:tc>
                <a:tc>
                  <a:txBody>
                    <a:bodyPr/>
                    <a:lstStyle/>
                    <a:p>
                      <a:pPr marL="0" marR="0">
                        <a:lnSpc>
                          <a:spcPct val="115000"/>
                        </a:lnSpc>
                        <a:spcBef>
                          <a:spcPts val="0"/>
                        </a:spcBef>
                        <a:spcAft>
                          <a:spcPts val="1000"/>
                        </a:spcAft>
                      </a:pPr>
                      <a:r>
                        <a:rPr lang="en-CA" sz="1200" dirty="0"/>
                        <a:t>.066</a:t>
                      </a:r>
                      <a:endParaRPr lang="en-US" sz="1200" dirty="0">
                        <a:latin typeface="Calibri"/>
                        <a:ea typeface="Calibri"/>
                        <a:cs typeface="Times New Roman"/>
                      </a:endParaRPr>
                    </a:p>
                  </a:txBody>
                  <a:tcPr marL="57515" marR="57515" marT="0" marB="0"/>
                </a:tc>
                <a:tc>
                  <a:txBody>
                    <a:bodyPr/>
                    <a:lstStyle/>
                    <a:p>
                      <a:pPr marL="0" marR="0">
                        <a:lnSpc>
                          <a:spcPct val="115000"/>
                        </a:lnSpc>
                        <a:spcBef>
                          <a:spcPts val="0"/>
                        </a:spcBef>
                        <a:spcAft>
                          <a:spcPts val="1000"/>
                        </a:spcAft>
                      </a:pPr>
                      <a:r>
                        <a:rPr lang="en-CA" sz="1200"/>
                        <a:t>.0037</a:t>
                      </a:r>
                      <a:endParaRPr lang="en-US" sz="1200">
                        <a:latin typeface="Calibri"/>
                        <a:ea typeface="Calibri"/>
                        <a:cs typeface="Times New Roman"/>
                      </a:endParaRPr>
                    </a:p>
                  </a:txBody>
                  <a:tcPr marL="57515" marR="57515" marT="0" marB="0"/>
                </a:tc>
              </a:tr>
              <a:tr h="399681">
                <a:tc>
                  <a:txBody>
                    <a:bodyPr/>
                    <a:lstStyle/>
                    <a:p>
                      <a:pPr marL="0" marR="0">
                        <a:lnSpc>
                          <a:spcPct val="115000"/>
                        </a:lnSpc>
                        <a:spcBef>
                          <a:spcPts val="0"/>
                        </a:spcBef>
                        <a:spcAft>
                          <a:spcPts val="1000"/>
                        </a:spcAft>
                      </a:pPr>
                      <a:r>
                        <a:rPr lang="en-CA" sz="1200"/>
                        <a:t>Length of Time in Canada</a:t>
                      </a:r>
                      <a:endParaRPr lang="en-US" sz="1200">
                        <a:latin typeface="Calibri"/>
                        <a:ea typeface="Calibri"/>
                        <a:cs typeface="Times New Roman"/>
                      </a:endParaRPr>
                    </a:p>
                  </a:txBody>
                  <a:tcPr marL="57515" marR="57515" marT="0" marB="0"/>
                </a:tc>
                <a:tc>
                  <a:txBody>
                    <a:bodyPr/>
                    <a:lstStyle/>
                    <a:p>
                      <a:pPr marL="0" marR="0">
                        <a:lnSpc>
                          <a:spcPct val="115000"/>
                        </a:lnSpc>
                        <a:spcBef>
                          <a:spcPts val="0"/>
                        </a:spcBef>
                        <a:spcAft>
                          <a:spcPts val="1000"/>
                        </a:spcAft>
                      </a:pPr>
                      <a:r>
                        <a:rPr lang="en-CA" sz="1200"/>
                        <a:t>-.207***</a:t>
                      </a:r>
                      <a:endParaRPr lang="en-US" sz="1200">
                        <a:latin typeface="Calibri"/>
                        <a:ea typeface="Calibri"/>
                        <a:cs typeface="Times New Roman"/>
                      </a:endParaRPr>
                    </a:p>
                  </a:txBody>
                  <a:tcPr marL="57515" marR="57515" marT="0" marB="0"/>
                </a:tc>
                <a:tc>
                  <a:txBody>
                    <a:bodyPr/>
                    <a:lstStyle/>
                    <a:p>
                      <a:pPr marL="0" marR="0">
                        <a:lnSpc>
                          <a:spcPct val="115000"/>
                        </a:lnSpc>
                        <a:spcBef>
                          <a:spcPts val="0"/>
                        </a:spcBef>
                        <a:spcAft>
                          <a:spcPts val="1000"/>
                        </a:spcAft>
                      </a:pPr>
                      <a:r>
                        <a:rPr lang="en-CA" sz="1200" dirty="0"/>
                        <a:t>-.096</a:t>
                      </a:r>
                      <a:endParaRPr lang="en-US" sz="1200" dirty="0">
                        <a:latin typeface="Calibri"/>
                        <a:ea typeface="Calibri"/>
                        <a:cs typeface="Times New Roman"/>
                      </a:endParaRPr>
                    </a:p>
                  </a:txBody>
                  <a:tcPr marL="57515" marR="57515" marT="0" marB="0"/>
                </a:tc>
                <a:tc>
                  <a:txBody>
                    <a:bodyPr/>
                    <a:lstStyle/>
                    <a:p>
                      <a:pPr marL="0" marR="0">
                        <a:lnSpc>
                          <a:spcPct val="115000"/>
                        </a:lnSpc>
                        <a:spcBef>
                          <a:spcPts val="0"/>
                        </a:spcBef>
                        <a:spcAft>
                          <a:spcPts val="1000"/>
                        </a:spcAft>
                      </a:pPr>
                      <a:r>
                        <a:rPr lang="en-CA" sz="1200"/>
                        <a:t>.0074</a:t>
                      </a:r>
                      <a:endParaRPr lang="en-US" sz="1200">
                        <a:latin typeface="Calibri"/>
                        <a:ea typeface="Calibri"/>
                        <a:cs typeface="Times New Roman"/>
                      </a:endParaRPr>
                    </a:p>
                  </a:txBody>
                  <a:tcPr marL="57515" marR="57515" marT="0" marB="0"/>
                </a:tc>
              </a:tr>
              <a:tr h="199841">
                <a:tc>
                  <a:txBody>
                    <a:bodyPr/>
                    <a:lstStyle/>
                    <a:p>
                      <a:pPr marL="0" marR="0">
                        <a:lnSpc>
                          <a:spcPct val="115000"/>
                        </a:lnSpc>
                        <a:spcBef>
                          <a:spcPts val="0"/>
                        </a:spcBef>
                        <a:spcAft>
                          <a:spcPts val="1000"/>
                        </a:spcAft>
                      </a:pPr>
                      <a:r>
                        <a:rPr lang="en-CA" sz="1200"/>
                        <a:t>Total Household Income</a:t>
                      </a:r>
                      <a:endParaRPr lang="en-US" sz="1200">
                        <a:latin typeface="Calibri"/>
                        <a:ea typeface="Calibri"/>
                        <a:cs typeface="Times New Roman"/>
                      </a:endParaRPr>
                    </a:p>
                  </a:txBody>
                  <a:tcPr marL="57515" marR="57515" marT="0" marB="0"/>
                </a:tc>
                <a:tc>
                  <a:txBody>
                    <a:bodyPr/>
                    <a:lstStyle/>
                    <a:p>
                      <a:pPr marL="0" marR="0">
                        <a:lnSpc>
                          <a:spcPct val="115000"/>
                        </a:lnSpc>
                        <a:spcBef>
                          <a:spcPts val="0"/>
                        </a:spcBef>
                        <a:spcAft>
                          <a:spcPts val="1000"/>
                        </a:spcAft>
                      </a:pPr>
                      <a:r>
                        <a:rPr lang="en-CA" sz="1200"/>
                        <a:t>.043*</a:t>
                      </a:r>
                      <a:endParaRPr lang="en-US" sz="1200">
                        <a:latin typeface="Calibri"/>
                        <a:ea typeface="Calibri"/>
                        <a:cs typeface="Times New Roman"/>
                      </a:endParaRPr>
                    </a:p>
                  </a:txBody>
                  <a:tcPr marL="57515" marR="57515" marT="0" marB="0"/>
                </a:tc>
                <a:tc>
                  <a:txBody>
                    <a:bodyPr/>
                    <a:lstStyle/>
                    <a:p>
                      <a:pPr marL="0" marR="0">
                        <a:lnSpc>
                          <a:spcPct val="115000"/>
                        </a:lnSpc>
                        <a:spcBef>
                          <a:spcPts val="0"/>
                        </a:spcBef>
                        <a:spcAft>
                          <a:spcPts val="1000"/>
                        </a:spcAft>
                      </a:pPr>
                      <a:r>
                        <a:rPr lang="en-CA" sz="1200" dirty="0"/>
                        <a:t>.065</a:t>
                      </a:r>
                      <a:endParaRPr lang="en-US" sz="1200" dirty="0">
                        <a:latin typeface="Calibri"/>
                        <a:ea typeface="Calibri"/>
                        <a:cs typeface="Times New Roman"/>
                      </a:endParaRPr>
                    </a:p>
                  </a:txBody>
                  <a:tcPr marL="57515" marR="57515" marT="0" marB="0"/>
                </a:tc>
                <a:tc>
                  <a:txBody>
                    <a:bodyPr/>
                    <a:lstStyle/>
                    <a:p>
                      <a:pPr marL="0" marR="0">
                        <a:lnSpc>
                          <a:spcPct val="115000"/>
                        </a:lnSpc>
                        <a:spcBef>
                          <a:spcPts val="0"/>
                        </a:spcBef>
                        <a:spcAft>
                          <a:spcPts val="1000"/>
                        </a:spcAft>
                      </a:pPr>
                      <a:r>
                        <a:rPr lang="en-CA" sz="1200"/>
                        <a:t>.0037</a:t>
                      </a:r>
                      <a:endParaRPr lang="en-US" sz="1200">
                        <a:latin typeface="Calibri"/>
                        <a:ea typeface="Calibri"/>
                        <a:cs typeface="Times New Roman"/>
                      </a:endParaRPr>
                    </a:p>
                  </a:txBody>
                  <a:tcPr marL="57515" marR="57515" marT="0" marB="0"/>
                </a:tc>
              </a:tr>
              <a:tr h="199841">
                <a:tc>
                  <a:txBody>
                    <a:bodyPr/>
                    <a:lstStyle/>
                    <a:p>
                      <a:pPr marL="0" marR="0">
                        <a:lnSpc>
                          <a:spcPct val="115000"/>
                        </a:lnSpc>
                        <a:spcBef>
                          <a:spcPts val="0"/>
                        </a:spcBef>
                        <a:spcAft>
                          <a:spcPts val="1000"/>
                        </a:spcAft>
                      </a:pPr>
                      <a:r>
                        <a:rPr lang="en-CA" sz="1200"/>
                        <a:t>Education Level</a:t>
                      </a:r>
                      <a:endParaRPr lang="en-US" sz="1200">
                        <a:latin typeface="Calibri"/>
                        <a:ea typeface="Calibri"/>
                        <a:cs typeface="Times New Roman"/>
                      </a:endParaRPr>
                    </a:p>
                  </a:txBody>
                  <a:tcPr marL="57515" marR="57515" marT="0" marB="0"/>
                </a:tc>
                <a:tc>
                  <a:txBody>
                    <a:bodyPr/>
                    <a:lstStyle/>
                    <a:p>
                      <a:pPr marL="0" marR="0">
                        <a:lnSpc>
                          <a:spcPct val="115000"/>
                        </a:lnSpc>
                        <a:spcBef>
                          <a:spcPts val="0"/>
                        </a:spcBef>
                        <a:spcAft>
                          <a:spcPts val="1000"/>
                        </a:spcAft>
                      </a:pPr>
                      <a:r>
                        <a:rPr lang="en-CA" sz="1200"/>
                        <a:t>.124*</a:t>
                      </a:r>
                      <a:endParaRPr lang="en-US" sz="1200">
                        <a:latin typeface="Calibri"/>
                        <a:ea typeface="Calibri"/>
                        <a:cs typeface="Times New Roman"/>
                      </a:endParaRPr>
                    </a:p>
                  </a:txBody>
                  <a:tcPr marL="57515" marR="57515" marT="0" marB="0"/>
                </a:tc>
                <a:tc>
                  <a:txBody>
                    <a:bodyPr/>
                    <a:lstStyle/>
                    <a:p>
                      <a:pPr marL="0" marR="0">
                        <a:lnSpc>
                          <a:spcPct val="115000"/>
                        </a:lnSpc>
                        <a:spcBef>
                          <a:spcPts val="0"/>
                        </a:spcBef>
                        <a:spcAft>
                          <a:spcPts val="1000"/>
                        </a:spcAft>
                      </a:pPr>
                      <a:r>
                        <a:rPr lang="en-CA" sz="1200" dirty="0"/>
                        <a:t>.058</a:t>
                      </a:r>
                      <a:endParaRPr lang="en-US" sz="1200" dirty="0">
                        <a:latin typeface="Calibri"/>
                        <a:ea typeface="Calibri"/>
                        <a:cs typeface="Times New Roman"/>
                      </a:endParaRPr>
                    </a:p>
                  </a:txBody>
                  <a:tcPr marL="57515" marR="57515" marT="0" marB="0"/>
                </a:tc>
                <a:tc>
                  <a:txBody>
                    <a:bodyPr/>
                    <a:lstStyle/>
                    <a:p>
                      <a:pPr marL="0" marR="0">
                        <a:lnSpc>
                          <a:spcPct val="115000"/>
                        </a:lnSpc>
                        <a:spcBef>
                          <a:spcPts val="0"/>
                        </a:spcBef>
                        <a:spcAft>
                          <a:spcPts val="1000"/>
                        </a:spcAft>
                      </a:pPr>
                      <a:r>
                        <a:rPr lang="en-CA" sz="1200"/>
                        <a:t>.0035</a:t>
                      </a:r>
                      <a:endParaRPr lang="en-US" sz="1200">
                        <a:latin typeface="Calibri"/>
                        <a:ea typeface="Calibri"/>
                        <a:cs typeface="Times New Roman"/>
                      </a:endParaRPr>
                    </a:p>
                  </a:txBody>
                  <a:tcPr marL="57515" marR="57515" marT="0" marB="0"/>
                </a:tc>
              </a:tr>
              <a:tr h="399681">
                <a:tc>
                  <a:txBody>
                    <a:bodyPr/>
                    <a:lstStyle/>
                    <a:p>
                      <a:pPr marL="0" marR="0">
                        <a:lnSpc>
                          <a:spcPct val="115000"/>
                        </a:lnSpc>
                        <a:spcBef>
                          <a:spcPts val="0"/>
                        </a:spcBef>
                        <a:spcAft>
                          <a:spcPts val="1000"/>
                        </a:spcAft>
                      </a:pPr>
                      <a:r>
                        <a:rPr lang="en-CA" sz="1200"/>
                        <a:t>Social Support Availability</a:t>
                      </a:r>
                      <a:endParaRPr lang="en-US" sz="1200">
                        <a:latin typeface="Calibri"/>
                        <a:ea typeface="Calibri"/>
                        <a:cs typeface="Times New Roman"/>
                      </a:endParaRPr>
                    </a:p>
                  </a:txBody>
                  <a:tcPr marL="57515" marR="57515" marT="0" marB="0"/>
                </a:tc>
                <a:tc>
                  <a:txBody>
                    <a:bodyPr/>
                    <a:lstStyle/>
                    <a:p>
                      <a:pPr marL="0" marR="0">
                        <a:lnSpc>
                          <a:spcPct val="115000"/>
                        </a:lnSpc>
                        <a:spcBef>
                          <a:spcPts val="0"/>
                        </a:spcBef>
                        <a:spcAft>
                          <a:spcPts val="1000"/>
                        </a:spcAft>
                      </a:pPr>
                      <a:r>
                        <a:rPr lang="en-CA" sz="1200"/>
                        <a:t>-.717***</a:t>
                      </a:r>
                      <a:endParaRPr lang="en-US" sz="1200">
                        <a:latin typeface="Calibri"/>
                        <a:ea typeface="Calibri"/>
                        <a:cs typeface="Times New Roman"/>
                      </a:endParaRPr>
                    </a:p>
                  </a:txBody>
                  <a:tcPr marL="57515" marR="57515" marT="0" marB="0"/>
                </a:tc>
                <a:tc>
                  <a:txBody>
                    <a:bodyPr/>
                    <a:lstStyle/>
                    <a:p>
                      <a:pPr marL="0" marR="0">
                        <a:lnSpc>
                          <a:spcPct val="115000"/>
                        </a:lnSpc>
                        <a:spcBef>
                          <a:spcPts val="0"/>
                        </a:spcBef>
                        <a:spcAft>
                          <a:spcPts val="1000"/>
                        </a:spcAft>
                      </a:pPr>
                      <a:r>
                        <a:rPr lang="en-CA" sz="1200" dirty="0"/>
                        <a:t>-.092</a:t>
                      </a:r>
                      <a:endParaRPr lang="en-US" sz="1200" dirty="0">
                        <a:latin typeface="Calibri"/>
                        <a:ea typeface="Calibri"/>
                        <a:cs typeface="Times New Roman"/>
                      </a:endParaRPr>
                    </a:p>
                  </a:txBody>
                  <a:tcPr marL="57515" marR="57515" marT="0" marB="0"/>
                </a:tc>
                <a:tc>
                  <a:txBody>
                    <a:bodyPr/>
                    <a:lstStyle/>
                    <a:p>
                      <a:pPr marL="0" marR="0">
                        <a:lnSpc>
                          <a:spcPct val="115000"/>
                        </a:lnSpc>
                        <a:spcBef>
                          <a:spcPts val="0"/>
                        </a:spcBef>
                        <a:spcAft>
                          <a:spcPts val="1000"/>
                        </a:spcAft>
                      </a:pPr>
                      <a:r>
                        <a:rPr lang="en-CA" sz="1200"/>
                        <a:t>.0079</a:t>
                      </a:r>
                      <a:endParaRPr lang="en-US" sz="1200">
                        <a:latin typeface="Calibri"/>
                        <a:ea typeface="Calibri"/>
                        <a:cs typeface="Times New Roman"/>
                      </a:endParaRPr>
                    </a:p>
                  </a:txBody>
                  <a:tcPr marL="57515" marR="57515" marT="0" marB="0"/>
                </a:tc>
              </a:tr>
              <a:tr h="199841">
                <a:tc>
                  <a:txBody>
                    <a:bodyPr/>
                    <a:lstStyle/>
                    <a:p>
                      <a:pPr marL="0" marR="0">
                        <a:lnSpc>
                          <a:spcPct val="115000"/>
                        </a:lnSpc>
                        <a:spcBef>
                          <a:spcPts val="0"/>
                        </a:spcBef>
                        <a:spcAft>
                          <a:spcPts val="1000"/>
                        </a:spcAft>
                      </a:pPr>
                      <a:r>
                        <a:rPr lang="en-CA" sz="1200"/>
                        <a:t>Sex</a:t>
                      </a:r>
                      <a:endParaRPr lang="en-US" sz="1200">
                        <a:latin typeface="Calibri"/>
                        <a:ea typeface="Calibri"/>
                        <a:cs typeface="Times New Roman"/>
                      </a:endParaRPr>
                    </a:p>
                  </a:txBody>
                  <a:tcPr marL="57515" marR="57515" marT="0" marB="0"/>
                </a:tc>
                <a:tc>
                  <a:txBody>
                    <a:bodyPr/>
                    <a:lstStyle/>
                    <a:p>
                      <a:pPr marL="0" marR="0">
                        <a:lnSpc>
                          <a:spcPct val="115000"/>
                        </a:lnSpc>
                        <a:spcBef>
                          <a:spcPts val="0"/>
                        </a:spcBef>
                        <a:spcAft>
                          <a:spcPts val="1000"/>
                        </a:spcAft>
                      </a:pPr>
                      <a:r>
                        <a:rPr lang="en-CA" sz="1200"/>
                        <a:t>.058</a:t>
                      </a:r>
                      <a:endParaRPr lang="en-US" sz="1200">
                        <a:latin typeface="Calibri"/>
                        <a:ea typeface="Calibri"/>
                        <a:cs typeface="Times New Roman"/>
                      </a:endParaRPr>
                    </a:p>
                  </a:txBody>
                  <a:tcPr marL="57515" marR="57515" marT="0" marB="0"/>
                </a:tc>
                <a:tc>
                  <a:txBody>
                    <a:bodyPr/>
                    <a:lstStyle/>
                    <a:p>
                      <a:pPr marL="0" marR="0">
                        <a:lnSpc>
                          <a:spcPct val="115000"/>
                        </a:lnSpc>
                        <a:spcBef>
                          <a:spcPts val="0"/>
                        </a:spcBef>
                        <a:spcAft>
                          <a:spcPts val="1000"/>
                        </a:spcAft>
                      </a:pPr>
                      <a:r>
                        <a:rPr lang="en-CA" sz="1200" dirty="0"/>
                        <a:t>.032</a:t>
                      </a:r>
                      <a:endParaRPr lang="en-US" sz="1200" dirty="0">
                        <a:latin typeface="Calibri"/>
                        <a:ea typeface="Calibri"/>
                        <a:cs typeface="Times New Roman"/>
                      </a:endParaRPr>
                    </a:p>
                  </a:txBody>
                  <a:tcPr marL="57515" marR="57515" marT="0" marB="0"/>
                </a:tc>
                <a:tc>
                  <a:txBody>
                    <a:bodyPr/>
                    <a:lstStyle/>
                    <a:p>
                      <a:pPr marL="0" marR="0">
                        <a:lnSpc>
                          <a:spcPct val="115000"/>
                        </a:lnSpc>
                        <a:spcBef>
                          <a:spcPts val="0"/>
                        </a:spcBef>
                        <a:spcAft>
                          <a:spcPts val="1000"/>
                        </a:spcAft>
                      </a:pPr>
                      <a:r>
                        <a:rPr lang="en-CA" sz="1200"/>
                        <a:t>.0021</a:t>
                      </a:r>
                      <a:endParaRPr lang="en-US" sz="1200">
                        <a:latin typeface="Calibri"/>
                        <a:ea typeface="Calibri"/>
                        <a:cs typeface="Times New Roman"/>
                      </a:endParaRPr>
                    </a:p>
                  </a:txBody>
                  <a:tcPr marL="57515" marR="57515" marT="0" marB="0"/>
                </a:tc>
              </a:tr>
              <a:tr h="199841">
                <a:tc>
                  <a:txBody>
                    <a:bodyPr/>
                    <a:lstStyle/>
                    <a:p>
                      <a:pPr marL="0" marR="0">
                        <a:lnSpc>
                          <a:spcPct val="115000"/>
                        </a:lnSpc>
                        <a:spcBef>
                          <a:spcPts val="0"/>
                        </a:spcBef>
                        <a:spcAft>
                          <a:spcPts val="1000"/>
                        </a:spcAft>
                      </a:pPr>
                      <a:r>
                        <a:rPr lang="en-CA" sz="1200"/>
                        <a:t>Age</a:t>
                      </a:r>
                      <a:endParaRPr lang="en-US" sz="1200">
                        <a:latin typeface="Calibri"/>
                        <a:ea typeface="Calibri"/>
                        <a:cs typeface="Times New Roman"/>
                      </a:endParaRPr>
                    </a:p>
                  </a:txBody>
                  <a:tcPr marL="57515" marR="57515" marT="0" marB="0"/>
                </a:tc>
                <a:tc>
                  <a:txBody>
                    <a:bodyPr/>
                    <a:lstStyle/>
                    <a:p>
                      <a:pPr marL="0" marR="0">
                        <a:lnSpc>
                          <a:spcPct val="115000"/>
                        </a:lnSpc>
                        <a:spcBef>
                          <a:spcPts val="0"/>
                        </a:spcBef>
                        <a:spcAft>
                          <a:spcPts val="1000"/>
                        </a:spcAft>
                      </a:pPr>
                      <a:r>
                        <a:rPr lang="en-CA" sz="1200"/>
                        <a:t>.016</a:t>
                      </a:r>
                      <a:endParaRPr lang="en-US" sz="1200">
                        <a:latin typeface="Calibri"/>
                        <a:ea typeface="Calibri"/>
                        <a:cs typeface="Times New Roman"/>
                      </a:endParaRPr>
                    </a:p>
                  </a:txBody>
                  <a:tcPr marL="57515" marR="57515" marT="0" marB="0"/>
                </a:tc>
                <a:tc>
                  <a:txBody>
                    <a:bodyPr/>
                    <a:lstStyle/>
                    <a:p>
                      <a:pPr marL="0" marR="0">
                        <a:lnSpc>
                          <a:spcPct val="115000"/>
                        </a:lnSpc>
                        <a:spcBef>
                          <a:spcPts val="0"/>
                        </a:spcBef>
                        <a:spcAft>
                          <a:spcPts val="1000"/>
                        </a:spcAft>
                      </a:pPr>
                      <a:r>
                        <a:rPr lang="en-CA" sz="1200" dirty="0"/>
                        <a:t>.064</a:t>
                      </a:r>
                      <a:endParaRPr lang="en-US" sz="1200" dirty="0">
                        <a:latin typeface="Calibri"/>
                        <a:ea typeface="Calibri"/>
                        <a:cs typeface="Times New Roman"/>
                      </a:endParaRPr>
                    </a:p>
                  </a:txBody>
                  <a:tcPr marL="57515" marR="57515" marT="0" marB="0"/>
                </a:tc>
                <a:tc>
                  <a:txBody>
                    <a:bodyPr/>
                    <a:lstStyle/>
                    <a:p>
                      <a:pPr marL="0" marR="0">
                        <a:lnSpc>
                          <a:spcPct val="115000"/>
                        </a:lnSpc>
                        <a:spcBef>
                          <a:spcPts val="0"/>
                        </a:spcBef>
                        <a:spcAft>
                          <a:spcPts val="1000"/>
                        </a:spcAft>
                      </a:pPr>
                      <a:r>
                        <a:rPr lang="en-CA" sz="1200"/>
                        <a:t>.0021</a:t>
                      </a:r>
                      <a:endParaRPr lang="en-US" sz="1200">
                        <a:latin typeface="Calibri"/>
                        <a:ea typeface="Calibri"/>
                        <a:cs typeface="Times New Roman"/>
                      </a:endParaRPr>
                    </a:p>
                  </a:txBody>
                  <a:tcPr marL="57515" marR="57515" marT="0" marB="0"/>
                </a:tc>
              </a:tr>
              <a:tr h="199841">
                <a:tc>
                  <a:txBody>
                    <a:bodyPr/>
                    <a:lstStyle/>
                    <a:p>
                      <a:pPr marL="0" marR="0">
                        <a:lnSpc>
                          <a:spcPct val="115000"/>
                        </a:lnSpc>
                        <a:spcBef>
                          <a:spcPts val="0"/>
                        </a:spcBef>
                        <a:spcAft>
                          <a:spcPts val="1000"/>
                        </a:spcAft>
                      </a:pPr>
                      <a:r>
                        <a:rPr lang="en-CA" sz="1200"/>
                        <a:t>Languages –Can Speak</a:t>
                      </a:r>
                      <a:endParaRPr lang="en-US" sz="1200">
                        <a:latin typeface="Calibri"/>
                        <a:ea typeface="Calibri"/>
                        <a:cs typeface="Times New Roman"/>
                      </a:endParaRPr>
                    </a:p>
                  </a:txBody>
                  <a:tcPr marL="57515" marR="57515" marT="0" marB="0"/>
                </a:tc>
                <a:tc>
                  <a:txBody>
                    <a:bodyPr/>
                    <a:lstStyle/>
                    <a:p>
                      <a:pPr marL="0" marR="0">
                        <a:lnSpc>
                          <a:spcPct val="115000"/>
                        </a:lnSpc>
                        <a:spcBef>
                          <a:spcPts val="0"/>
                        </a:spcBef>
                        <a:spcAft>
                          <a:spcPts val="1000"/>
                        </a:spcAft>
                      </a:pPr>
                      <a:r>
                        <a:rPr lang="en-CA" sz="1200"/>
                        <a:t>-.177</a:t>
                      </a:r>
                      <a:endParaRPr lang="en-US" sz="1200">
                        <a:latin typeface="Calibri"/>
                        <a:ea typeface="Calibri"/>
                        <a:cs typeface="Times New Roman"/>
                      </a:endParaRPr>
                    </a:p>
                  </a:txBody>
                  <a:tcPr marL="57515" marR="57515" marT="0" marB="0"/>
                </a:tc>
                <a:tc>
                  <a:txBody>
                    <a:bodyPr/>
                    <a:lstStyle/>
                    <a:p>
                      <a:pPr marL="0" marR="0">
                        <a:lnSpc>
                          <a:spcPct val="115000"/>
                        </a:lnSpc>
                        <a:spcBef>
                          <a:spcPts val="0"/>
                        </a:spcBef>
                        <a:spcAft>
                          <a:spcPts val="1000"/>
                        </a:spcAft>
                      </a:pPr>
                      <a:r>
                        <a:rPr lang="en-CA" sz="1200" dirty="0"/>
                        <a:t>-.035</a:t>
                      </a:r>
                      <a:endParaRPr lang="en-US" sz="1200" dirty="0">
                        <a:latin typeface="Calibri"/>
                        <a:ea typeface="Calibri"/>
                        <a:cs typeface="Times New Roman"/>
                      </a:endParaRPr>
                    </a:p>
                  </a:txBody>
                  <a:tcPr marL="57515" marR="57515" marT="0" marB="0"/>
                </a:tc>
                <a:tc>
                  <a:txBody>
                    <a:bodyPr/>
                    <a:lstStyle/>
                    <a:p>
                      <a:pPr marL="0" marR="0">
                        <a:lnSpc>
                          <a:spcPct val="115000"/>
                        </a:lnSpc>
                        <a:spcBef>
                          <a:spcPts val="0"/>
                        </a:spcBef>
                        <a:spcAft>
                          <a:spcPts val="1000"/>
                        </a:spcAft>
                      </a:pPr>
                      <a:r>
                        <a:rPr lang="en-CA" sz="1200"/>
                        <a:t>.0013</a:t>
                      </a:r>
                      <a:endParaRPr lang="en-US" sz="1200">
                        <a:latin typeface="Calibri"/>
                        <a:ea typeface="Calibri"/>
                        <a:cs typeface="Times New Roman"/>
                      </a:endParaRPr>
                    </a:p>
                  </a:txBody>
                  <a:tcPr marL="57515" marR="57515" marT="0" marB="0"/>
                </a:tc>
              </a:tr>
              <a:tr h="199841">
                <a:tc>
                  <a:txBody>
                    <a:bodyPr/>
                    <a:lstStyle/>
                    <a:p>
                      <a:pPr marL="0" marR="0">
                        <a:lnSpc>
                          <a:spcPct val="115000"/>
                        </a:lnSpc>
                        <a:spcBef>
                          <a:spcPts val="0"/>
                        </a:spcBef>
                        <a:spcAft>
                          <a:spcPts val="1000"/>
                        </a:spcAft>
                      </a:pPr>
                      <a:r>
                        <a:rPr lang="en-CA" sz="1200"/>
                        <a:t>Common Law</a:t>
                      </a:r>
                      <a:endParaRPr lang="en-US" sz="1200">
                        <a:latin typeface="Calibri"/>
                        <a:ea typeface="Calibri"/>
                        <a:cs typeface="Times New Roman"/>
                      </a:endParaRPr>
                    </a:p>
                  </a:txBody>
                  <a:tcPr marL="57515" marR="57515" marT="0" marB="0"/>
                </a:tc>
                <a:tc>
                  <a:txBody>
                    <a:bodyPr/>
                    <a:lstStyle/>
                    <a:p>
                      <a:pPr marL="0" marR="0">
                        <a:lnSpc>
                          <a:spcPct val="115000"/>
                        </a:lnSpc>
                        <a:spcBef>
                          <a:spcPts val="0"/>
                        </a:spcBef>
                        <a:spcAft>
                          <a:spcPts val="1000"/>
                        </a:spcAft>
                      </a:pPr>
                      <a:r>
                        <a:rPr lang="en-CA" sz="1200"/>
                        <a:t>.072</a:t>
                      </a:r>
                      <a:endParaRPr lang="en-US" sz="1200">
                        <a:latin typeface="Calibri"/>
                        <a:ea typeface="Calibri"/>
                        <a:cs typeface="Times New Roman"/>
                      </a:endParaRPr>
                    </a:p>
                  </a:txBody>
                  <a:tcPr marL="57515" marR="57515" marT="0" marB="0"/>
                </a:tc>
                <a:tc>
                  <a:txBody>
                    <a:bodyPr/>
                    <a:lstStyle/>
                    <a:p>
                      <a:pPr marL="0" marR="0">
                        <a:lnSpc>
                          <a:spcPct val="115000"/>
                        </a:lnSpc>
                        <a:spcBef>
                          <a:spcPts val="0"/>
                        </a:spcBef>
                        <a:spcAft>
                          <a:spcPts val="1000"/>
                        </a:spcAft>
                      </a:pPr>
                      <a:r>
                        <a:rPr lang="en-CA" sz="1200" dirty="0"/>
                        <a:t>.019</a:t>
                      </a:r>
                      <a:endParaRPr lang="en-US" sz="1200" dirty="0">
                        <a:latin typeface="Calibri"/>
                        <a:ea typeface="Calibri"/>
                        <a:cs typeface="Times New Roman"/>
                      </a:endParaRPr>
                    </a:p>
                  </a:txBody>
                  <a:tcPr marL="57515" marR="57515" marT="0" marB="0"/>
                </a:tc>
                <a:tc>
                  <a:txBody>
                    <a:bodyPr/>
                    <a:lstStyle/>
                    <a:p>
                      <a:pPr marL="0" marR="0">
                        <a:lnSpc>
                          <a:spcPct val="115000"/>
                        </a:lnSpc>
                        <a:spcBef>
                          <a:spcPts val="0"/>
                        </a:spcBef>
                        <a:spcAft>
                          <a:spcPts val="1000"/>
                        </a:spcAft>
                      </a:pPr>
                      <a:r>
                        <a:rPr lang="en-CA" sz="1200"/>
                        <a:t>.0004</a:t>
                      </a:r>
                      <a:endParaRPr lang="en-US" sz="1200">
                        <a:latin typeface="Calibri"/>
                        <a:ea typeface="Calibri"/>
                        <a:cs typeface="Times New Roman"/>
                      </a:endParaRPr>
                    </a:p>
                  </a:txBody>
                  <a:tcPr marL="57515" marR="57515" marT="0" marB="0"/>
                </a:tc>
              </a:tr>
              <a:tr h="399681">
                <a:tc>
                  <a:txBody>
                    <a:bodyPr/>
                    <a:lstStyle/>
                    <a:p>
                      <a:pPr marL="0" marR="0">
                        <a:lnSpc>
                          <a:spcPct val="115000"/>
                        </a:lnSpc>
                        <a:spcBef>
                          <a:spcPts val="0"/>
                        </a:spcBef>
                        <a:spcAft>
                          <a:spcPts val="1000"/>
                        </a:spcAft>
                      </a:pPr>
                      <a:r>
                        <a:rPr lang="en-CA" sz="1200"/>
                        <a:t>Widowed/Separated/ Divorced</a:t>
                      </a:r>
                      <a:endParaRPr lang="en-US" sz="1200">
                        <a:latin typeface="Calibri"/>
                        <a:ea typeface="Calibri"/>
                        <a:cs typeface="Times New Roman"/>
                      </a:endParaRPr>
                    </a:p>
                  </a:txBody>
                  <a:tcPr marL="57515" marR="57515" marT="0" marB="0"/>
                </a:tc>
                <a:tc>
                  <a:txBody>
                    <a:bodyPr/>
                    <a:lstStyle/>
                    <a:p>
                      <a:pPr marL="0" marR="0">
                        <a:lnSpc>
                          <a:spcPct val="115000"/>
                        </a:lnSpc>
                        <a:spcBef>
                          <a:spcPts val="0"/>
                        </a:spcBef>
                        <a:spcAft>
                          <a:spcPts val="1000"/>
                        </a:spcAft>
                      </a:pPr>
                      <a:r>
                        <a:rPr lang="en-CA" sz="1200"/>
                        <a:t>-.036</a:t>
                      </a:r>
                      <a:endParaRPr lang="en-US" sz="1200">
                        <a:latin typeface="Calibri"/>
                        <a:ea typeface="Calibri"/>
                        <a:cs typeface="Times New Roman"/>
                      </a:endParaRPr>
                    </a:p>
                  </a:txBody>
                  <a:tcPr marL="57515" marR="57515" marT="0" marB="0"/>
                </a:tc>
                <a:tc>
                  <a:txBody>
                    <a:bodyPr/>
                    <a:lstStyle/>
                    <a:p>
                      <a:pPr marL="0" marR="0">
                        <a:lnSpc>
                          <a:spcPct val="115000"/>
                        </a:lnSpc>
                        <a:spcBef>
                          <a:spcPts val="0"/>
                        </a:spcBef>
                        <a:spcAft>
                          <a:spcPts val="1000"/>
                        </a:spcAft>
                      </a:pPr>
                      <a:r>
                        <a:rPr lang="en-CA" sz="1200" dirty="0"/>
                        <a:t>-.015</a:t>
                      </a:r>
                      <a:endParaRPr lang="en-US" sz="1200" dirty="0">
                        <a:latin typeface="Calibri"/>
                        <a:ea typeface="Calibri"/>
                        <a:cs typeface="Times New Roman"/>
                      </a:endParaRPr>
                    </a:p>
                  </a:txBody>
                  <a:tcPr marL="57515" marR="57515" marT="0" marB="0"/>
                </a:tc>
                <a:tc>
                  <a:txBody>
                    <a:bodyPr/>
                    <a:lstStyle/>
                    <a:p>
                      <a:pPr marL="0" marR="0">
                        <a:lnSpc>
                          <a:spcPct val="115000"/>
                        </a:lnSpc>
                        <a:spcBef>
                          <a:spcPts val="0"/>
                        </a:spcBef>
                        <a:spcAft>
                          <a:spcPts val="1000"/>
                        </a:spcAft>
                      </a:pPr>
                      <a:r>
                        <a:rPr lang="en-CA" sz="1200"/>
                        <a:t>.0002</a:t>
                      </a:r>
                      <a:endParaRPr lang="en-US" sz="1200">
                        <a:latin typeface="Calibri"/>
                        <a:ea typeface="Calibri"/>
                        <a:cs typeface="Times New Roman"/>
                      </a:endParaRPr>
                    </a:p>
                  </a:txBody>
                  <a:tcPr marL="57515" marR="57515" marT="0" marB="0"/>
                </a:tc>
              </a:tr>
              <a:tr h="199841">
                <a:tc>
                  <a:txBody>
                    <a:bodyPr/>
                    <a:lstStyle/>
                    <a:p>
                      <a:pPr marL="0" marR="0">
                        <a:lnSpc>
                          <a:spcPct val="115000"/>
                        </a:lnSpc>
                        <a:spcBef>
                          <a:spcPts val="0"/>
                        </a:spcBef>
                        <a:spcAft>
                          <a:spcPts val="1000"/>
                        </a:spcAft>
                      </a:pPr>
                      <a:r>
                        <a:rPr lang="en-CA" sz="1200"/>
                        <a:t>Single – Never Married</a:t>
                      </a:r>
                      <a:endParaRPr lang="en-US" sz="1200">
                        <a:latin typeface="Calibri"/>
                        <a:ea typeface="Calibri"/>
                        <a:cs typeface="Times New Roman"/>
                      </a:endParaRPr>
                    </a:p>
                  </a:txBody>
                  <a:tcPr marL="57515" marR="57515" marT="0" marB="0"/>
                </a:tc>
                <a:tc>
                  <a:txBody>
                    <a:bodyPr/>
                    <a:lstStyle/>
                    <a:p>
                      <a:pPr marL="0" marR="0">
                        <a:lnSpc>
                          <a:spcPct val="115000"/>
                        </a:lnSpc>
                        <a:spcBef>
                          <a:spcPts val="0"/>
                        </a:spcBef>
                        <a:spcAft>
                          <a:spcPts val="1000"/>
                        </a:spcAft>
                      </a:pPr>
                      <a:r>
                        <a:rPr lang="en-CA" sz="1200"/>
                        <a:t>.022</a:t>
                      </a:r>
                      <a:endParaRPr lang="en-US" sz="1200">
                        <a:latin typeface="Calibri"/>
                        <a:ea typeface="Calibri"/>
                        <a:cs typeface="Times New Roman"/>
                      </a:endParaRPr>
                    </a:p>
                  </a:txBody>
                  <a:tcPr marL="57515" marR="57515" marT="0" marB="0"/>
                </a:tc>
                <a:tc>
                  <a:txBody>
                    <a:bodyPr/>
                    <a:lstStyle/>
                    <a:p>
                      <a:pPr marL="0" marR="0">
                        <a:lnSpc>
                          <a:spcPct val="115000"/>
                        </a:lnSpc>
                        <a:spcBef>
                          <a:spcPts val="0"/>
                        </a:spcBef>
                        <a:spcAft>
                          <a:spcPts val="1000"/>
                        </a:spcAft>
                      </a:pPr>
                      <a:r>
                        <a:rPr lang="en-CA" sz="1200" dirty="0"/>
                        <a:t>.010</a:t>
                      </a:r>
                      <a:endParaRPr lang="en-US" sz="1200" dirty="0">
                        <a:latin typeface="Calibri"/>
                        <a:ea typeface="Calibri"/>
                        <a:cs typeface="Times New Roman"/>
                      </a:endParaRPr>
                    </a:p>
                  </a:txBody>
                  <a:tcPr marL="57515" marR="57515" marT="0" marB="0"/>
                </a:tc>
                <a:tc>
                  <a:txBody>
                    <a:bodyPr/>
                    <a:lstStyle/>
                    <a:p>
                      <a:pPr marL="0" marR="0">
                        <a:lnSpc>
                          <a:spcPct val="115000"/>
                        </a:lnSpc>
                        <a:spcBef>
                          <a:spcPts val="0"/>
                        </a:spcBef>
                        <a:spcAft>
                          <a:spcPts val="1000"/>
                        </a:spcAft>
                      </a:pPr>
                      <a:r>
                        <a:rPr lang="en-CA" sz="1200"/>
                        <a:t>.00006</a:t>
                      </a:r>
                      <a:endParaRPr lang="en-US" sz="1200">
                        <a:latin typeface="Calibri"/>
                        <a:ea typeface="Calibri"/>
                        <a:cs typeface="Times New Roman"/>
                      </a:endParaRPr>
                    </a:p>
                  </a:txBody>
                  <a:tcPr marL="57515" marR="57515" marT="0" marB="0"/>
                </a:tc>
              </a:tr>
              <a:tr h="199841">
                <a:tc>
                  <a:txBody>
                    <a:bodyPr/>
                    <a:lstStyle/>
                    <a:p>
                      <a:pPr marL="0" marR="0">
                        <a:lnSpc>
                          <a:spcPct val="115000"/>
                        </a:lnSpc>
                        <a:spcBef>
                          <a:spcPts val="0"/>
                        </a:spcBef>
                        <a:spcAft>
                          <a:spcPts val="1000"/>
                        </a:spcAft>
                      </a:pPr>
                      <a:r>
                        <a:rPr lang="en-CA" sz="1200"/>
                        <a:t>CONSTANT</a:t>
                      </a:r>
                      <a:endParaRPr lang="en-US" sz="1200">
                        <a:latin typeface="Calibri"/>
                        <a:ea typeface="Calibri"/>
                        <a:cs typeface="Times New Roman"/>
                      </a:endParaRPr>
                    </a:p>
                  </a:txBody>
                  <a:tcPr marL="57515" marR="57515" marT="0" marB="0"/>
                </a:tc>
                <a:tc>
                  <a:txBody>
                    <a:bodyPr/>
                    <a:lstStyle/>
                    <a:p>
                      <a:pPr marL="0" marR="0">
                        <a:lnSpc>
                          <a:spcPct val="115000"/>
                        </a:lnSpc>
                        <a:spcBef>
                          <a:spcPts val="0"/>
                        </a:spcBef>
                        <a:spcAft>
                          <a:spcPts val="1000"/>
                        </a:spcAft>
                      </a:pPr>
                      <a:r>
                        <a:rPr lang="en-CA" sz="1200"/>
                        <a:t>1.684***</a:t>
                      </a:r>
                      <a:endParaRPr lang="en-US" sz="1200">
                        <a:latin typeface="Calibri"/>
                        <a:ea typeface="Calibri"/>
                        <a:cs typeface="Times New Roman"/>
                      </a:endParaRPr>
                    </a:p>
                  </a:txBody>
                  <a:tcPr marL="57515" marR="57515" marT="0" marB="0"/>
                </a:tc>
                <a:tc>
                  <a:txBody>
                    <a:bodyPr/>
                    <a:lstStyle/>
                    <a:p>
                      <a:pPr marL="0" marR="0">
                        <a:lnSpc>
                          <a:spcPct val="115000"/>
                        </a:lnSpc>
                        <a:spcBef>
                          <a:spcPts val="0"/>
                        </a:spcBef>
                        <a:spcAft>
                          <a:spcPts val="1000"/>
                        </a:spcAft>
                      </a:pPr>
                      <a:endParaRPr lang="en-CA" sz="1200" dirty="0">
                        <a:latin typeface="Times New Roman"/>
                        <a:ea typeface="Calibri"/>
                        <a:cs typeface="Times New Roman"/>
                      </a:endParaRPr>
                    </a:p>
                  </a:txBody>
                  <a:tcPr marL="57515" marR="57515" marT="0" marB="0"/>
                </a:tc>
                <a:tc>
                  <a:txBody>
                    <a:bodyPr/>
                    <a:lstStyle/>
                    <a:p>
                      <a:pPr marL="0" marR="0">
                        <a:lnSpc>
                          <a:spcPct val="115000"/>
                        </a:lnSpc>
                        <a:spcBef>
                          <a:spcPts val="0"/>
                        </a:spcBef>
                        <a:spcAft>
                          <a:spcPts val="1000"/>
                        </a:spcAft>
                      </a:pPr>
                      <a:endParaRPr lang="en-CA" sz="1200">
                        <a:latin typeface="Times New Roman"/>
                        <a:ea typeface="Calibri"/>
                        <a:cs typeface="Times New Roman"/>
                      </a:endParaRPr>
                    </a:p>
                  </a:txBody>
                  <a:tcPr marL="57515" marR="57515" marT="0" marB="0"/>
                </a:tc>
              </a:tr>
              <a:tr h="553928">
                <a:tc>
                  <a:txBody>
                    <a:bodyPr/>
                    <a:lstStyle/>
                    <a:p>
                      <a:pPr marL="0" marR="0">
                        <a:lnSpc>
                          <a:spcPct val="115000"/>
                        </a:lnSpc>
                        <a:spcBef>
                          <a:spcPts val="0"/>
                        </a:spcBef>
                        <a:spcAft>
                          <a:spcPts val="1000"/>
                        </a:spcAft>
                      </a:pPr>
                      <a:endParaRPr lang="en-CA" sz="1200">
                        <a:latin typeface="Times New Roman"/>
                        <a:ea typeface="Calibri"/>
                        <a:cs typeface="Times New Roman"/>
                      </a:endParaRPr>
                    </a:p>
                  </a:txBody>
                  <a:tcPr marL="57515" marR="57515" marT="0" marB="0"/>
                </a:tc>
                <a:tc gridSpan="3">
                  <a:txBody>
                    <a:bodyPr/>
                    <a:lstStyle/>
                    <a:p>
                      <a:pPr marL="0" marR="0">
                        <a:lnSpc>
                          <a:spcPct val="115000"/>
                        </a:lnSpc>
                        <a:spcBef>
                          <a:spcPts val="0"/>
                        </a:spcBef>
                        <a:spcAft>
                          <a:spcPts val="1000"/>
                        </a:spcAft>
                      </a:pPr>
                      <a:r>
                        <a:rPr lang="en-CA" sz="1200" dirty="0"/>
                        <a:t>_________________________________</a:t>
                      </a:r>
                      <a:endParaRPr lang="en-US" sz="1200" dirty="0"/>
                    </a:p>
                    <a:p>
                      <a:pPr marL="0" marR="0" algn="ctr">
                        <a:lnSpc>
                          <a:spcPct val="115000"/>
                        </a:lnSpc>
                        <a:spcBef>
                          <a:spcPts val="0"/>
                        </a:spcBef>
                        <a:spcAft>
                          <a:spcPts val="1000"/>
                        </a:spcAft>
                      </a:pPr>
                      <a:r>
                        <a:rPr lang="en-CA" sz="1200" dirty="0"/>
                        <a:t>R= .377  and Adjusted R</a:t>
                      </a:r>
                      <a:r>
                        <a:rPr lang="en-CA" sz="1200" baseline="30000" dirty="0"/>
                        <a:t>2</a:t>
                      </a:r>
                      <a:r>
                        <a:rPr lang="en-CA" sz="1200" dirty="0"/>
                        <a:t>= .136</a:t>
                      </a:r>
                      <a:endParaRPr lang="en-US" sz="1200" dirty="0">
                        <a:latin typeface="Calibri"/>
                        <a:ea typeface="Calibri"/>
                        <a:cs typeface="Times New Roman"/>
                      </a:endParaRPr>
                    </a:p>
                  </a:txBody>
                  <a:tcPr marL="57515" marR="57515" marT="0" marB="0"/>
                </a:tc>
                <a:tc hMerge="1">
                  <a:txBody>
                    <a:bodyPr/>
                    <a:lstStyle/>
                    <a:p>
                      <a:endParaRPr lang="en-US"/>
                    </a:p>
                  </a:txBody>
                  <a:tcPr/>
                </a:tc>
                <a:tc hMerge="1">
                  <a:txBody>
                    <a:bodyPr/>
                    <a:lstStyle/>
                    <a:p>
                      <a:endParaRPr lang="en-US"/>
                    </a:p>
                  </a:txBody>
                  <a:tcPr/>
                </a:tc>
              </a:tr>
            </a:tbl>
          </a:graphicData>
        </a:graphic>
      </p:graphicFrame>
      <p:sp>
        <p:nvSpPr>
          <p:cNvPr id="5" name="TextBox 4"/>
          <p:cNvSpPr txBox="1"/>
          <p:nvPr/>
        </p:nvSpPr>
        <p:spPr>
          <a:xfrm>
            <a:off x="4038600" y="6477000"/>
            <a:ext cx="5105400" cy="261610"/>
          </a:xfrm>
          <a:prstGeom prst="rect">
            <a:avLst/>
          </a:prstGeom>
          <a:noFill/>
        </p:spPr>
        <p:txBody>
          <a:bodyPr wrap="square" rtlCol="0">
            <a:spAutoFit/>
          </a:bodyPr>
          <a:lstStyle/>
          <a:p>
            <a:r>
              <a:rPr lang="en-CA" sz="1100" dirty="0" smtClean="0"/>
              <a:t>Note. </a:t>
            </a:r>
            <a:r>
              <a:rPr lang="en-CA" sz="1100" baseline="30000" dirty="0" smtClean="0"/>
              <a:t>a</a:t>
            </a:r>
            <a:r>
              <a:rPr lang="en-CA" sz="1100" dirty="0" smtClean="0"/>
              <a:t> Variables Entered Simultaneously</a:t>
            </a:r>
            <a:r>
              <a:rPr lang="en-CA" sz="1100" dirty="0" smtClean="0"/>
              <a:t>;; </a:t>
            </a:r>
            <a:r>
              <a:rPr lang="en-CA" sz="1100" dirty="0" smtClean="0"/>
              <a:t>* p&lt;0.05; **p&lt;0.01; ***</a:t>
            </a:r>
            <a:r>
              <a:rPr lang="en-CA" sz="1100" dirty="0" smtClean="0"/>
              <a:t>p&lt;0.001</a:t>
            </a:r>
            <a:endParaRPr lang="en-US" sz="1100" dirty="0"/>
          </a:p>
        </p:txBody>
      </p:sp>
      <p:sp>
        <p:nvSpPr>
          <p:cNvPr id="6" name="TextBox 5"/>
          <p:cNvSpPr txBox="1"/>
          <p:nvPr/>
        </p:nvSpPr>
        <p:spPr>
          <a:xfrm>
            <a:off x="228600" y="0"/>
            <a:ext cx="3505200" cy="7294305"/>
          </a:xfrm>
          <a:prstGeom prst="rect">
            <a:avLst/>
          </a:prstGeom>
          <a:noFill/>
        </p:spPr>
        <p:txBody>
          <a:bodyPr wrap="square" rtlCol="0">
            <a:spAutoFit/>
          </a:bodyPr>
          <a:lstStyle/>
          <a:p>
            <a:r>
              <a:rPr lang="en-CA" b="1" dirty="0" smtClean="0">
                <a:solidFill>
                  <a:srgbClr val="00B0F0"/>
                </a:solidFill>
              </a:rPr>
              <a:t>Multiple </a:t>
            </a:r>
            <a:r>
              <a:rPr lang="en-CA" b="1" dirty="0" err="1" smtClean="0">
                <a:solidFill>
                  <a:srgbClr val="00B0F0"/>
                </a:solidFill>
              </a:rPr>
              <a:t>Regression</a:t>
            </a:r>
            <a:r>
              <a:rPr lang="en-CA" b="1" baseline="30000" dirty="0" err="1" smtClean="0">
                <a:solidFill>
                  <a:srgbClr val="00B0F0"/>
                </a:solidFill>
              </a:rPr>
              <a:t>a</a:t>
            </a:r>
            <a:r>
              <a:rPr lang="en-CA" b="1" dirty="0" smtClean="0">
                <a:solidFill>
                  <a:srgbClr val="00B0F0"/>
                </a:solidFill>
              </a:rPr>
              <a:t> Results for Perceived Mental </a:t>
            </a:r>
            <a:r>
              <a:rPr lang="en-CA" b="1" dirty="0" smtClean="0">
                <a:solidFill>
                  <a:srgbClr val="00B0F0"/>
                </a:solidFill>
              </a:rPr>
              <a:t>Health among </a:t>
            </a:r>
            <a:r>
              <a:rPr lang="en-CA" b="1" dirty="0" smtClean="0">
                <a:solidFill>
                  <a:srgbClr val="00B0F0"/>
                </a:solidFill>
              </a:rPr>
              <a:t>Immigrant </a:t>
            </a:r>
            <a:r>
              <a:rPr lang="en-CA" b="1" dirty="0" smtClean="0">
                <a:solidFill>
                  <a:srgbClr val="00B0F0"/>
                </a:solidFill>
              </a:rPr>
              <a:t>Canadians</a:t>
            </a:r>
          </a:p>
          <a:p>
            <a:endParaRPr lang="en-CA" b="1" dirty="0" smtClean="0">
              <a:solidFill>
                <a:srgbClr val="00B0F0"/>
              </a:solidFill>
            </a:endParaRPr>
          </a:p>
          <a:p>
            <a:pPr>
              <a:buFont typeface="Wingdings" pitchFamily="2" charset="2"/>
              <a:buChar char="v"/>
            </a:pPr>
            <a:r>
              <a:rPr lang="en-CA" sz="1600" dirty="0" smtClean="0"/>
              <a:t> The following variables were significant predictors of positive perceived mental health among Canadian immigrants</a:t>
            </a:r>
          </a:p>
          <a:p>
            <a:pPr lvl="1">
              <a:buFont typeface="Wingdings" pitchFamily="2" charset="2"/>
              <a:buChar char="v"/>
            </a:pPr>
            <a:r>
              <a:rPr lang="en-CA" sz="1600" dirty="0" smtClean="0"/>
              <a:t> </a:t>
            </a:r>
            <a:r>
              <a:rPr lang="en-CA" sz="1600" dirty="0" smtClean="0"/>
              <a:t>Increased sense of belonging to the community</a:t>
            </a:r>
          </a:p>
          <a:p>
            <a:pPr lvl="1">
              <a:buFont typeface="Wingdings" pitchFamily="2" charset="2"/>
              <a:buChar char="v"/>
            </a:pPr>
            <a:r>
              <a:rPr lang="en-CA" sz="1600" dirty="0" smtClean="0"/>
              <a:t> </a:t>
            </a:r>
            <a:r>
              <a:rPr lang="en-CA" sz="1600" dirty="0" smtClean="0"/>
              <a:t>Increased self-esteem</a:t>
            </a:r>
          </a:p>
          <a:p>
            <a:pPr lvl="1">
              <a:buFont typeface="Wingdings" pitchFamily="2" charset="2"/>
              <a:buChar char="v"/>
            </a:pPr>
            <a:r>
              <a:rPr lang="en-CA" sz="1600" dirty="0" smtClean="0"/>
              <a:t> </a:t>
            </a:r>
            <a:r>
              <a:rPr lang="en-CA" sz="1600" dirty="0" smtClean="0"/>
              <a:t>Being a visible minority</a:t>
            </a:r>
          </a:p>
          <a:p>
            <a:pPr lvl="1">
              <a:buFont typeface="Wingdings" pitchFamily="2" charset="2"/>
              <a:buChar char="v"/>
            </a:pPr>
            <a:r>
              <a:rPr lang="en-CA" sz="1600" dirty="0" smtClean="0"/>
              <a:t> </a:t>
            </a:r>
            <a:r>
              <a:rPr lang="en-CA" sz="1600" dirty="0" smtClean="0"/>
              <a:t>Being a recent immigrant (&lt; 9 yrs)</a:t>
            </a:r>
          </a:p>
          <a:p>
            <a:pPr lvl="1">
              <a:buFont typeface="Wingdings" pitchFamily="2" charset="2"/>
              <a:buChar char="v"/>
            </a:pPr>
            <a:r>
              <a:rPr lang="en-CA" sz="1600" dirty="0" smtClean="0"/>
              <a:t> </a:t>
            </a:r>
            <a:r>
              <a:rPr lang="en-CA" sz="1600" dirty="0" smtClean="0"/>
              <a:t>Higher household income</a:t>
            </a:r>
          </a:p>
          <a:p>
            <a:pPr lvl="1">
              <a:buFont typeface="Wingdings" pitchFamily="2" charset="2"/>
              <a:buChar char="v"/>
            </a:pPr>
            <a:r>
              <a:rPr lang="en-CA" sz="1600" dirty="0" smtClean="0"/>
              <a:t> </a:t>
            </a:r>
            <a:r>
              <a:rPr lang="en-CA" sz="1600" dirty="0" smtClean="0"/>
              <a:t>Higher education levels</a:t>
            </a:r>
          </a:p>
          <a:p>
            <a:pPr lvl="1">
              <a:buFont typeface="Wingdings" pitchFamily="2" charset="2"/>
              <a:buChar char="v"/>
            </a:pPr>
            <a:r>
              <a:rPr lang="en-CA" sz="1600" dirty="0" smtClean="0"/>
              <a:t> </a:t>
            </a:r>
            <a:r>
              <a:rPr lang="en-CA" sz="1600" dirty="0" smtClean="0"/>
              <a:t>Increased social support </a:t>
            </a:r>
          </a:p>
          <a:p>
            <a:pPr>
              <a:buFont typeface="Wingdings" pitchFamily="2" charset="2"/>
              <a:buChar char="v"/>
            </a:pPr>
            <a:endParaRPr lang="en-CA" sz="1600" dirty="0" smtClean="0"/>
          </a:p>
          <a:p>
            <a:r>
              <a:rPr lang="en-CA" sz="1600" dirty="0" smtClean="0"/>
              <a:t>These findings are consistent with those of previous studies that have also found these variable to have an influence on the mental health of immigrants </a:t>
            </a:r>
            <a:r>
              <a:rPr lang="en-CA" sz="1200" dirty="0" smtClean="0"/>
              <a:t>(Ali, 2002; De </a:t>
            </a:r>
            <a:r>
              <a:rPr lang="en-CA" sz="1200" dirty="0" err="1" smtClean="0"/>
              <a:t>Maio</a:t>
            </a:r>
            <a:r>
              <a:rPr lang="en-CA" sz="1200" dirty="0" smtClean="0"/>
              <a:t>, 2010; De </a:t>
            </a:r>
            <a:r>
              <a:rPr lang="en-CA" sz="1200" dirty="0" err="1" smtClean="0"/>
              <a:t>Maio</a:t>
            </a:r>
            <a:r>
              <a:rPr lang="en-CA" sz="1200" dirty="0" smtClean="0"/>
              <a:t> &amp; Kemp, 2010; Newbold, 2009; Nguyen, et al., 2011; </a:t>
            </a:r>
            <a:r>
              <a:rPr lang="en-CA" sz="1200" dirty="0" err="1" smtClean="0"/>
              <a:t>Zheng</a:t>
            </a:r>
            <a:r>
              <a:rPr lang="en-CA" sz="1200" dirty="0" smtClean="0"/>
              <a:t> &amp; Schimmele, 2005</a:t>
            </a:r>
            <a:r>
              <a:rPr lang="en-CA" sz="1200" dirty="0" smtClean="0"/>
              <a:t>)</a:t>
            </a:r>
            <a:endParaRPr lang="en-CA" sz="1200" dirty="0" smtClean="0"/>
          </a:p>
          <a:p>
            <a:r>
              <a:rPr lang="en-CA" sz="1400" b="1" dirty="0" smtClean="0">
                <a:solidFill>
                  <a:srgbClr val="92D050"/>
                </a:solidFill>
              </a:rPr>
              <a:t>Model </a:t>
            </a:r>
            <a:r>
              <a:rPr lang="en-CA" sz="1400" b="1" dirty="0" smtClean="0">
                <a:solidFill>
                  <a:srgbClr val="92D050"/>
                </a:solidFill>
              </a:rPr>
              <a:t>only makes a small 13.6% contribution to the variance in the perceived mental health </a:t>
            </a:r>
            <a:r>
              <a:rPr lang="en-CA" sz="1400" b="1" dirty="0" smtClean="0">
                <a:solidFill>
                  <a:srgbClr val="92D050"/>
                </a:solidFill>
              </a:rPr>
              <a:t>variable</a:t>
            </a:r>
            <a:endParaRPr lang="en-US" sz="1400" b="1" dirty="0" smtClean="0">
              <a:solidFill>
                <a:srgbClr val="92D050"/>
              </a:solidFill>
            </a:endParaRPr>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3810000" cy="6553200"/>
          </a:xfrm>
        </p:spPr>
        <p:txBody>
          <a:bodyPr>
            <a:normAutofit lnSpcReduction="10000"/>
          </a:bodyPr>
          <a:lstStyle/>
          <a:p>
            <a:pPr>
              <a:buNone/>
            </a:pPr>
            <a:r>
              <a:rPr lang="en-US" dirty="0" smtClean="0"/>
              <a:t>	</a:t>
            </a:r>
            <a:r>
              <a:rPr lang="en-US" sz="2000" b="1" dirty="0" smtClean="0">
                <a:solidFill>
                  <a:srgbClr val="00B0F0"/>
                </a:solidFill>
              </a:rPr>
              <a:t>Composite International Diagnostic Interview – Short Form for Major Depression (CIDI-SF-MD) – Predicted Probability</a:t>
            </a:r>
          </a:p>
          <a:p>
            <a:pPr lvl="2"/>
            <a:r>
              <a:rPr lang="en-US" sz="1100" dirty="0" smtClean="0"/>
              <a:t>Provides a probability between 0.0 and 0.9 of receiving a diagnosis of depression if the full CIDI questionnaire was completed</a:t>
            </a:r>
          </a:p>
          <a:p>
            <a:pPr lvl="2"/>
            <a:r>
              <a:rPr lang="en-US" sz="1100" dirty="0" smtClean="0"/>
              <a:t>Reliable and valid instrument based on the DSM diagnostic criteria for depression</a:t>
            </a:r>
          </a:p>
          <a:p>
            <a:pPr lvl="1">
              <a:buFont typeface="Wingdings" pitchFamily="2" charset="2"/>
              <a:buChar char="v"/>
            </a:pPr>
            <a:r>
              <a:rPr lang="en-US" sz="1800" dirty="0" smtClean="0"/>
              <a:t> Immigrants had a significantly lower predicted probability of depression</a:t>
            </a:r>
          </a:p>
          <a:p>
            <a:pPr lvl="1">
              <a:buFont typeface="Wingdings" pitchFamily="2" charset="2"/>
              <a:buChar char="v"/>
            </a:pPr>
            <a:r>
              <a:rPr lang="en-US" sz="1800" dirty="0" smtClean="0"/>
              <a:t>No significant differences noted based on gender</a:t>
            </a:r>
          </a:p>
          <a:p>
            <a:pPr lvl="1">
              <a:buFont typeface="Wingdings" pitchFamily="2" charset="2"/>
              <a:buChar char="v"/>
            </a:pPr>
            <a:r>
              <a:rPr lang="en-US" sz="1800" dirty="0" smtClean="0"/>
              <a:t>Recent immigrants (&lt; 9 yrs) had significantly lower predicted probability of depression, and there was no significant difference in probability based on gender</a:t>
            </a:r>
          </a:p>
          <a:p>
            <a:pPr lvl="1">
              <a:buFont typeface="Wingdings" pitchFamily="2" charset="2"/>
              <a:buChar char="v"/>
            </a:pPr>
            <a:r>
              <a:rPr lang="en-US" sz="1800" dirty="0" smtClean="0"/>
              <a:t>There was no difference in the predicted probability of depression based on cultural or racial origin</a:t>
            </a:r>
            <a:endParaRPr lang="en-US" sz="1800" dirty="0"/>
          </a:p>
        </p:txBody>
      </p:sp>
      <p:graphicFrame>
        <p:nvGraphicFramePr>
          <p:cNvPr id="4" name="Table 3"/>
          <p:cNvGraphicFramePr>
            <a:graphicFrameLocks noGrp="1"/>
          </p:cNvGraphicFramePr>
          <p:nvPr/>
        </p:nvGraphicFramePr>
        <p:xfrm>
          <a:off x="4038600" y="0"/>
          <a:ext cx="4876800" cy="6237110"/>
        </p:xfrm>
        <a:graphic>
          <a:graphicData uri="http://schemas.openxmlformats.org/drawingml/2006/table">
            <a:tbl>
              <a:tblPr firstRow="1" bandRow="1">
                <a:tableStyleId>{3C2FFA5D-87B4-456A-9821-1D502468CF0F}</a:tableStyleId>
              </a:tblPr>
              <a:tblGrid>
                <a:gridCol w="1721127"/>
                <a:gridCol w="797339"/>
                <a:gridCol w="471667"/>
                <a:gridCol w="471667"/>
                <a:gridCol w="589791"/>
                <a:gridCol w="825209"/>
              </a:tblGrid>
              <a:tr h="481970">
                <a:tc>
                  <a:txBody>
                    <a:bodyPr/>
                    <a:lstStyle/>
                    <a:p>
                      <a:pPr marL="0" marR="0">
                        <a:lnSpc>
                          <a:spcPct val="115000"/>
                        </a:lnSpc>
                        <a:spcBef>
                          <a:spcPts val="0"/>
                        </a:spcBef>
                        <a:spcAft>
                          <a:spcPts val="1000"/>
                        </a:spcAft>
                      </a:pPr>
                      <a:endParaRPr lang="en-CA" sz="1200" dirty="0">
                        <a:latin typeface="Times New Roman"/>
                        <a:ea typeface="Calibri"/>
                        <a:cs typeface="Times New Roman"/>
                      </a:endParaRPr>
                    </a:p>
                  </a:txBody>
                  <a:tcPr marL="59127" marR="59127" marT="0" marB="0"/>
                </a:tc>
                <a:tc gridSpan="5">
                  <a:txBody>
                    <a:bodyPr/>
                    <a:lstStyle/>
                    <a:p>
                      <a:pPr marL="0" marR="0" algn="ctr">
                        <a:lnSpc>
                          <a:spcPct val="115000"/>
                        </a:lnSpc>
                        <a:spcBef>
                          <a:spcPts val="0"/>
                        </a:spcBef>
                        <a:spcAft>
                          <a:spcPts val="0"/>
                        </a:spcAft>
                      </a:pPr>
                      <a:r>
                        <a:rPr lang="en-CA" sz="1400" dirty="0"/>
                        <a:t>CIDI-SF-MD </a:t>
                      </a:r>
                      <a:endParaRPr lang="en-US" sz="1400" dirty="0"/>
                    </a:p>
                    <a:p>
                      <a:pPr marL="0" marR="0" algn="ctr">
                        <a:lnSpc>
                          <a:spcPct val="115000"/>
                        </a:lnSpc>
                        <a:spcBef>
                          <a:spcPts val="0"/>
                        </a:spcBef>
                        <a:spcAft>
                          <a:spcPts val="0"/>
                        </a:spcAft>
                      </a:pPr>
                      <a:r>
                        <a:rPr lang="en-CA" sz="1400" dirty="0"/>
                        <a:t>Predicted Probability</a:t>
                      </a:r>
                      <a:endParaRPr lang="en-US" sz="1400" dirty="0"/>
                    </a:p>
                    <a:p>
                      <a:pPr marL="0" marR="0" algn="ctr">
                        <a:lnSpc>
                          <a:spcPct val="115000"/>
                        </a:lnSpc>
                        <a:spcBef>
                          <a:spcPts val="0"/>
                        </a:spcBef>
                        <a:spcAft>
                          <a:spcPts val="0"/>
                        </a:spcAft>
                      </a:pPr>
                      <a:r>
                        <a:rPr lang="en-CA" sz="1200" dirty="0"/>
                        <a:t>_____________________________</a:t>
                      </a:r>
                      <a:endParaRPr lang="en-US" sz="1200" dirty="0">
                        <a:latin typeface="Calibri"/>
                        <a:ea typeface="Calibri"/>
                        <a:cs typeface="Times New Roman"/>
                      </a:endParaRPr>
                    </a:p>
                  </a:txBody>
                  <a:tcPr marL="59127" marR="59127" marT="0"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28933">
                <a:tc>
                  <a:txBody>
                    <a:bodyPr/>
                    <a:lstStyle/>
                    <a:p>
                      <a:pPr marL="0" marR="0">
                        <a:lnSpc>
                          <a:spcPct val="115000"/>
                        </a:lnSpc>
                        <a:spcBef>
                          <a:spcPts val="0"/>
                        </a:spcBef>
                        <a:spcAft>
                          <a:spcPts val="1000"/>
                        </a:spcAft>
                      </a:pPr>
                      <a:r>
                        <a:rPr lang="en-CA" sz="1200" b="1" dirty="0"/>
                        <a:t>Variable</a:t>
                      </a:r>
                      <a:endParaRPr lang="en-US" sz="1200" b="1" dirty="0">
                        <a:latin typeface="Calibri"/>
                        <a:ea typeface="Calibri"/>
                        <a:cs typeface="Times New Roman"/>
                      </a:endParaRPr>
                    </a:p>
                  </a:txBody>
                  <a:tcPr marL="59127" marR="59127" marT="0" marB="0"/>
                </a:tc>
                <a:tc>
                  <a:txBody>
                    <a:bodyPr/>
                    <a:lstStyle/>
                    <a:p>
                      <a:pPr marL="0" marR="0" algn="ctr">
                        <a:lnSpc>
                          <a:spcPct val="115000"/>
                        </a:lnSpc>
                        <a:spcBef>
                          <a:spcPts val="0"/>
                        </a:spcBef>
                        <a:spcAft>
                          <a:spcPts val="1000"/>
                        </a:spcAft>
                      </a:pPr>
                      <a:r>
                        <a:rPr lang="en-CA" sz="1200" b="1" dirty="0"/>
                        <a:t>N</a:t>
                      </a:r>
                      <a:endParaRPr lang="en-US" sz="1200" b="1" dirty="0">
                        <a:latin typeface="Calibri"/>
                        <a:ea typeface="Calibri"/>
                        <a:cs typeface="Times New Roman"/>
                      </a:endParaRPr>
                    </a:p>
                  </a:txBody>
                  <a:tcPr marL="59127" marR="59127" marT="0" marB="0"/>
                </a:tc>
                <a:tc>
                  <a:txBody>
                    <a:bodyPr/>
                    <a:lstStyle/>
                    <a:p>
                      <a:pPr marL="0" marR="0" algn="ctr">
                        <a:lnSpc>
                          <a:spcPct val="115000"/>
                        </a:lnSpc>
                        <a:spcBef>
                          <a:spcPts val="0"/>
                        </a:spcBef>
                        <a:spcAft>
                          <a:spcPts val="1000"/>
                        </a:spcAft>
                      </a:pPr>
                      <a:r>
                        <a:rPr lang="en-CA" sz="1200" b="1" dirty="0"/>
                        <a:t>M</a:t>
                      </a:r>
                      <a:endParaRPr lang="en-US" sz="1200" b="1" dirty="0">
                        <a:latin typeface="Calibri"/>
                        <a:ea typeface="Calibri"/>
                        <a:cs typeface="Times New Roman"/>
                      </a:endParaRPr>
                    </a:p>
                  </a:txBody>
                  <a:tcPr marL="59127" marR="59127" marT="0" marB="0"/>
                </a:tc>
                <a:tc>
                  <a:txBody>
                    <a:bodyPr/>
                    <a:lstStyle/>
                    <a:p>
                      <a:pPr marL="0" marR="0" algn="ctr">
                        <a:lnSpc>
                          <a:spcPct val="115000"/>
                        </a:lnSpc>
                        <a:spcBef>
                          <a:spcPts val="0"/>
                        </a:spcBef>
                        <a:spcAft>
                          <a:spcPts val="1000"/>
                        </a:spcAft>
                      </a:pPr>
                      <a:r>
                        <a:rPr lang="en-CA" sz="1200" b="1" dirty="0"/>
                        <a:t>SD</a:t>
                      </a:r>
                      <a:endParaRPr lang="en-US" sz="1200" b="1" dirty="0">
                        <a:latin typeface="Calibri"/>
                        <a:ea typeface="Calibri"/>
                        <a:cs typeface="Times New Roman"/>
                      </a:endParaRPr>
                    </a:p>
                  </a:txBody>
                  <a:tcPr marL="59127" marR="59127" marT="0" marB="0"/>
                </a:tc>
                <a:tc>
                  <a:txBody>
                    <a:bodyPr/>
                    <a:lstStyle/>
                    <a:p>
                      <a:pPr marL="0" marR="0" algn="ctr">
                        <a:lnSpc>
                          <a:spcPct val="115000"/>
                        </a:lnSpc>
                        <a:spcBef>
                          <a:spcPts val="0"/>
                        </a:spcBef>
                        <a:spcAft>
                          <a:spcPts val="1000"/>
                        </a:spcAft>
                      </a:pPr>
                      <a:r>
                        <a:rPr lang="en-CA" sz="1200" b="1" dirty="0"/>
                        <a:t>Skew</a:t>
                      </a:r>
                      <a:endParaRPr lang="en-US" sz="1200" b="1" dirty="0">
                        <a:latin typeface="Calibri"/>
                        <a:ea typeface="Calibri"/>
                        <a:cs typeface="Times New Roman"/>
                      </a:endParaRPr>
                    </a:p>
                  </a:txBody>
                  <a:tcPr marL="59127" marR="59127" marT="0" marB="0"/>
                </a:tc>
                <a:tc>
                  <a:txBody>
                    <a:bodyPr/>
                    <a:lstStyle/>
                    <a:p>
                      <a:pPr marL="0" marR="0" algn="ctr">
                        <a:lnSpc>
                          <a:spcPct val="115000"/>
                        </a:lnSpc>
                        <a:spcBef>
                          <a:spcPts val="0"/>
                        </a:spcBef>
                        <a:spcAft>
                          <a:spcPts val="1000"/>
                        </a:spcAft>
                      </a:pPr>
                      <a:r>
                        <a:rPr lang="en-CA" sz="1200" b="1" dirty="0"/>
                        <a:t>Test Statistic</a:t>
                      </a:r>
                      <a:endParaRPr lang="en-US" sz="1200" b="1" dirty="0">
                        <a:latin typeface="Calibri"/>
                        <a:ea typeface="Calibri"/>
                        <a:cs typeface="Times New Roman"/>
                      </a:endParaRPr>
                    </a:p>
                  </a:txBody>
                  <a:tcPr marL="59127" marR="59127" marT="0" marB="0"/>
                </a:tc>
              </a:tr>
              <a:tr h="833909">
                <a:tc>
                  <a:txBody>
                    <a:bodyPr/>
                    <a:lstStyle/>
                    <a:p>
                      <a:pPr marL="0" marR="0">
                        <a:lnSpc>
                          <a:spcPct val="115000"/>
                        </a:lnSpc>
                        <a:spcBef>
                          <a:spcPts val="0"/>
                        </a:spcBef>
                        <a:spcAft>
                          <a:spcPts val="0"/>
                        </a:spcAft>
                      </a:pPr>
                      <a:r>
                        <a:rPr lang="en-CA" sz="1200" dirty="0"/>
                        <a:t>Immigrant</a:t>
                      </a:r>
                      <a:endParaRPr lang="en-US" sz="1200" dirty="0"/>
                    </a:p>
                    <a:p>
                      <a:pPr marL="457200" marR="0">
                        <a:lnSpc>
                          <a:spcPct val="115000"/>
                        </a:lnSpc>
                        <a:spcBef>
                          <a:spcPts val="0"/>
                        </a:spcBef>
                        <a:spcAft>
                          <a:spcPts val="1000"/>
                        </a:spcAft>
                      </a:pPr>
                      <a:r>
                        <a:rPr lang="en-CA" sz="1200" dirty="0"/>
                        <a:t>Yes</a:t>
                      </a:r>
                      <a:endParaRPr lang="en-US" sz="1200" dirty="0"/>
                    </a:p>
                    <a:p>
                      <a:pPr marL="457200" marR="0">
                        <a:lnSpc>
                          <a:spcPct val="115000"/>
                        </a:lnSpc>
                        <a:spcBef>
                          <a:spcPts val="0"/>
                        </a:spcBef>
                        <a:spcAft>
                          <a:spcPts val="1000"/>
                        </a:spcAft>
                      </a:pPr>
                      <a:r>
                        <a:rPr lang="en-CA" sz="1200" dirty="0"/>
                        <a:t>No</a:t>
                      </a:r>
                      <a:endParaRPr lang="en-US" sz="1200" dirty="0">
                        <a:latin typeface="Calibri"/>
                        <a:ea typeface="Calibri"/>
                        <a:cs typeface="Times New Roman"/>
                      </a:endParaRPr>
                    </a:p>
                  </a:txBody>
                  <a:tcPr marL="59127" marR="59127" marT="0" marB="0"/>
                </a:tc>
                <a:tc>
                  <a:txBody>
                    <a:bodyPr/>
                    <a:lstStyle/>
                    <a:p>
                      <a:pPr marL="0" marR="0">
                        <a:lnSpc>
                          <a:spcPct val="115000"/>
                        </a:lnSpc>
                        <a:spcBef>
                          <a:spcPts val="0"/>
                        </a:spcBef>
                        <a:spcAft>
                          <a:spcPts val="1000"/>
                        </a:spcAft>
                      </a:pPr>
                      <a:endParaRPr lang="en-CA" sz="1200" dirty="0"/>
                    </a:p>
                    <a:p>
                      <a:pPr marL="0" marR="0">
                        <a:lnSpc>
                          <a:spcPct val="115000"/>
                        </a:lnSpc>
                        <a:spcBef>
                          <a:spcPts val="0"/>
                        </a:spcBef>
                        <a:spcAft>
                          <a:spcPts val="1000"/>
                        </a:spcAft>
                      </a:pPr>
                      <a:r>
                        <a:rPr lang="en-CA" sz="1200" dirty="0"/>
                        <a:t>3628</a:t>
                      </a:r>
                      <a:endParaRPr lang="en-US" sz="1200" dirty="0"/>
                    </a:p>
                    <a:p>
                      <a:pPr marL="0" marR="0">
                        <a:lnSpc>
                          <a:spcPct val="115000"/>
                        </a:lnSpc>
                        <a:spcBef>
                          <a:spcPts val="0"/>
                        </a:spcBef>
                        <a:spcAft>
                          <a:spcPts val="1000"/>
                        </a:spcAft>
                      </a:pPr>
                      <a:r>
                        <a:rPr lang="en-CA" sz="1200" dirty="0"/>
                        <a:t>24501</a:t>
                      </a:r>
                      <a:endParaRPr lang="en-US" sz="1200" dirty="0">
                        <a:latin typeface="Calibri"/>
                        <a:ea typeface="Calibri"/>
                        <a:cs typeface="Times New Roman"/>
                      </a:endParaRPr>
                    </a:p>
                  </a:txBody>
                  <a:tcPr marL="59127" marR="59127" marT="0" marB="0"/>
                </a:tc>
                <a:tc>
                  <a:txBody>
                    <a:bodyPr/>
                    <a:lstStyle/>
                    <a:p>
                      <a:pPr marL="0" marR="0">
                        <a:lnSpc>
                          <a:spcPct val="115000"/>
                        </a:lnSpc>
                        <a:spcBef>
                          <a:spcPts val="0"/>
                        </a:spcBef>
                        <a:spcAft>
                          <a:spcPts val="1000"/>
                        </a:spcAft>
                      </a:pPr>
                      <a:endParaRPr lang="en-CA" sz="1200" dirty="0"/>
                    </a:p>
                    <a:p>
                      <a:pPr marL="0" marR="0">
                        <a:lnSpc>
                          <a:spcPct val="115000"/>
                        </a:lnSpc>
                        <a:spcBef>
                          <a:spcPts val="0"/>
                        </a:spcBef>
                        <a:spcAft>
                          <a:spcPts val="1000"/>
                        </a:spcAft>
                      </a:pPr>
                      <a:r>
                        <a:rPr lang="en-CA" sz="1200" dirty="0"/>
                        <a:t>.059</a:t>
                      </a:r>
                      <a:endParaRPr lang="en-US" sz="1200" dirty="0"/>
                    </a:p>
                    <a:p>
                      <a:pPr marL="0" marR="0">
                        <a:lnSpc>
                          <a:spcPct val="115000"/>
                        </a:lnSpc>
                        <a:spcBef>
                          <a:spcPts val="0"/>
                        </a:spcBef>
                        <a:spcAft>
                          <a:spcPts val="1000"/>
                        </a:spcAft>
                      </a:pPr>
                      <a:r>
                        <a:rPr lang="en-CA" sz="1200" dirty="0"/>
                        <a:t>.069</a:t>
                      </a:r>
                      <a:endParaRPr lang="en-US" sz="1200" dirty="0">
                        <a:latin typeface="Calibri"/>
                        <a:ea typeface="Calibri"/>
                        <a:cs typeface="Times New Roman"/>
                      </a:endParaRPr>
                    </a:p>
                  </a:txBody>
                  <a:tcPr marL="59127" marR="59127" marT="0" marB="0"/>
                </a:tc>
                <a:tc>
                  <a:txBody>
                    <a:bodyPr/>
                    <a:lstStyle/>
                    <a:p>
                      <a:pPr marL="0" marR="0">
                        <a:lnSpc>
                          <a:spcPct val="115000"/>
                        </a:lnSpc>
                        <a:spcBef>
                          <a:spcPts val="0"/>
                        </a:spcBef>
                        <a:spcAft>
                          <a:spcPts val="1000"/>
                        </a:spcAft>
                      </a:pPr>
                      <a:endParaRPr lang="en-CA" sz="1200"/>
                    </a:p>
                    <a:p>
                      <a:pPr marL="0" marR="0">
                        <a:lnSpc>
                          <a:spcPct val="115000"/>
                        </a:lnSpc>
                        <a:spcBef>
                          <a:spcPts val="0"/>
                        </a:spcBef>
                        <a:spcAft>
                          <a:spcPts val="1000"/>
                        </a:spcAft>
                      </a:pPr>
                      <a:r>
                        <a:rPr lang="en-CA" sz="1200"/>
                        <a:t>.215</a:t>
                      </a:r>
                      <a:endParaRPr lang="en-US" sz="1200"/>
                    </a:p>
                    <a:p>
                      <a:pPr marL="0" marR="0">
                        <a:lnSpc>
                          <a:spcPct val="115000"/>
                        </a:lnSpc>
                        <a:spcBef>
                          <a:spcPts val="0"/>
                        </a:spcBef>
                        <a:spcAft>
                          <a:spcPts val="1000"/>
                        </a:spcAft>
                      </a:pPr>
                      <a:r>
                        <a:rPr lang="en-CA" sz="1200"/>
                        <a:t>.231</a:t>
                      </a:r>
                      <a:endParaRPr lang="en-US" sz="1200">
                        <a:latin typeface="Calibri"/>
                        <a:ea typeface="Calibri"/>
                        <a:cs typeface="Times New Roman"/>
                      </a:endParaRPr>
                    </a:p>
                  </a:txBody>
                  <a:tcPr marL="59127" marR="59127" marT="0" marB="0"/>
                </a:tc>
                <a:tc>
                  <a:txBody>
                    <a:bodyPr/>
                    <a:lstStyle/>
                    <a:p>
                      <a:pPr marL="0" marR="0">
                        <a:lnSpc>
                          <a:spcPct val="115000"/>
                        </a:lnSpc>
                        <a:spcBef>
                          <a:spcPts val="0"/>
                        </a:spcBef>
                        <a:spcAft>
                          <a:spcPts val="1000"/>
                        </a:spcAft>
                      </a:pPr>
                      <a:endParaRPr lang="en-CA" sz="1200"/>
                    </a:p>
                    <a:p>
                      <a:pPr marL="0" marR="0">
                        <a:lnSpc>
                          <a:spcPct val="115000"/>
                        </a:lnSpc>
                        <a:spcBef>
                          <a:spcPts val="0"/>
                        </a:spcBef>
                        <a:spcAft>
                          <a:spcPts val="1000"/>
                        </a:spcAft>
                      </a:pPr>
                      <a:r>
                        <a:rPr lang="en-CA" sz="1200"/>
                        <a:t>3.48</a:t>
                      </a:r>
                      <a:endParaRPr lang="en-US" sz="1200"/>
                    </a:p>
                    <a:p>
                      <a:pPr marL="0" marR="0">
                        <a:lnSpc>
                          <a:spcPct val="115000"/>
                        </a:lnSpc>
                        <a:spcBef>
                          <a:spcPts val="0"/>
                        </a:spcBef>
                        <a:spcAft>
                          <a:spcPts val="1000"/>
                        </a:spcAft>
                      </a:pPr>
                      <a:r>
                        <a:rPr lang="en-CA" sz="1200"/>
                        <a:t>3.17</a:t>
                      </a:r>
                      <a:endParaRPr lang="en-US" sz="1200">
                        <a:latin typeface="Calibri"/>
                        <a:ea typeface="Calibri"/>
                        <a:cs typeface="Times New Roman"/>
                      </a:endParaRPr>
                    </a:p>
                  </a:txBody>
                  <a:tcPr marL="59127" marR="59127" marT="0" marB="0"/>
                </a:tc>
                <a:tc>
                  <a:txBody>
                    <a:bodyPr/>
                    <a:lstStyle/>
                    <a:p>
                      <a:pPr marL="0" marR="0">
                        <a:lnSpc>
                          <a:spcPct val="115000"/>
                        </a:lnSpc>
                        <a:spcBef>
                          <a:spcPts val="0"/>
                        </a:spcBef>
                        <a:spcAft>
                          <a:spcPts val="1000"/>
                        </a:spcAft>
                      </a:pPr>
                      <a:endParaRPr lang="en-CA" sz="1200"/>
                    </a:p>
                    <a:p>
                      <a:pPr marL="0" marR="0">
                        <a:lnSpc>
                          <a:spcPct val="115000"/>
                        </a:lnSpc>
                        <a:spcBef>
                          <a:spcPts val="0"/>
                        </a:spcBef>
                        <a:spcAft>
                          <a:spcPts val="0"/>
                        </a:spcAft>
                      </a:pPr>
                      <a:r>
                        <a:rPr lang="en-CA" sz="1200"/>
                        <a:t>U= 44 971 987* </a:t>
                      </a:r>
                      <a:endParaRPr lang="en-US" sz="1200">
                        <a:latin typeface="Calibri"/>
                        <a:ea typeface="Calibri"/>
                        <a:cs typeface="Times New Roman"/>
                      </a:endParaRPr>
                    </a:p>
                  </a:txBody>
                  <a:tcPr marL="59127" marR="59127" marT="0" marB="0"/>
                </a:tc>
              </a:tr>
              <a:tr h="833909">
                <a:tc>
                  <a:txBody>
                    <a:bodyPr/>
                    <a:lstStyle/>
                    <a:p>
                      <a:pPr marL="0" marR="0">
                        <a:lnSpc>
                          <a:spcPct val="115000"/>
                        </a:lnSpc>
                        <a:spcBef>
                          <a:spcPts val="0"/>
                        </a:spcBef>
                        <a:spcAft>
                          <a:spcPts val="0"/>
                        </a:spcAft>
                      </a:pPr>
                      <a:r>
                        <a:rPr lang="en-CA" sz="1200"/>
                        <a:t>Immigrant – Sex</a:t>
                      </a:r>
                      <a:endParaRPr lang="en-US" sz="1200"/>
                    </a:p>
                    <a:p>
                      <a:pPr marL="457200" marR="0">
                        <a:lnSpc>
                          <a:spcPct val="115000"/>
                        </a:lnSpc>
                        <a:spcBef>
                          <a:spcPts val="0"/>
                        </a:spcBef>
                        <a:spcAft>
                          <a:spcPts val="1000"/>
                        </a:spcAft>
                      </a:pPr>
                      <a:r>
                        <a:rPr lang="en-CA" sz="1200"/>
                        <a:t>Male</a:t>
                      </a:r>
                      <a:endParaRPr lang="en-US" sz="1200"/>
                    </a:p>
                    <a:p>
                      <a:pPr marL="457200" marR="0">
                        <a:lnSpc>
                          <a:spcPct val="115000"/>
                        </a:lnSpc>
                        <a:spcBef>
                          <a:spcPts val="0"/>
                        </a:spcBef>
                        <a:spcAft>
                          <a:spcPts val="1000"/>
                        </a:spcAft>
                      </a:pPr>
                      <a:r>
                        <a:rPr lang="en-CA" sz="1200"/>
                        <a:t>Female</a:t>
                      </a:r>
                      <a:endParaRPr lang="en-US" sz="1200">
                        <a:latin typeface="Calibri"/>
                        <a:ea typeface="Calibri"/>
                        <a:cs typeface="Times New Roman"/>
                      </a:endParaRPr>
                    </a:p>
                  </a:txBody>
                  <a:tcPr marL="59127" marR="59127" marT="0" marB="0"/>
                </a:tc>
                <a:tc>
                  <a:txBody>
                    <a:bodyPr/>
                    <a:lstStyle/>
                    <a:p>
                      <a:pPr marL="0" marR="0">
                        <a:lnSpc>
                          <a:spcPct val="115000"/>
                        </a:lnSpc>
                        <a:spcBef>
                          <a:spcPts val="0"/>
                        </a:spcBef>
                        <a:spcAft>
                          <a:spcPts val="1000"/>
                        </a:spcAft>
                      </a:pPr>
                      <a:endParaRPr lang="en-CA" sz="1200"/>
                    </a:p>
                    <a:p>
                      <a:pPr marL="0" marR="0">
                        <a:lnSpc>
                          <a:spcPct val="115000"/>
                        </a:lnSpc>
                        <a:spcBef>
                          <a:spcPts val="0"/>
                        </a:spcBef>
                        <a:spcAft>
                          <a:spcPts val="1000"/>
                        </a:spcAft>
                      </a:pPr>
                      <a:r>
                        <a:rPr lang="en-CA" sz="1200"/>
                        <a:t>1636</a:t>
                      </a:r>
                      <a:endParaRPr lang="en-US" sz="1200"/>
                    </a:p>
                    <a:p>
                      <a:pPr marL="0" marR="0">
                        <a:lnSpc>
                          <a:spcPct val="115000"/>
                        </a:lnSpc>
                        <a:spcBef>
                          <a:spcPts val="0"/>
                        </a:spcBef>
                        <a:spcAft>
                          <a:spcPts val="1000"/>
                        </a:spcAft>
                      </a:pPr>
                      <a:r>
                        <a:rPr lang="en-CA" sz="1200"/>
                        <a:t>1992</a:t>
                      </a:r>
                      <a:endParaRPr lang="en-US" sz="1200">
                        <a:latin typeface="Calibri"/>
                        <a:ea typeface="Calibri"/>
                        <a:cs typeface="Times New Roman"/>
                      </a:endParaRPr>
                    </a:p>
                  </a:txBody>
                  <a:tcPr marL="59127" marR="59127" marT="0" marB="0"/>
                </a:tc>
                <a:tc>
                  <a:txBody>
                    <a:bodyPr/>
                    <a:lstStyle/>
                    <a:p>
                      <a:pPr marL="0" marR="0">
                        <a:lnSpc>
                          <a:spcPct val="115000"/>
                        </a:lnSpc>
                        <a:spcBef>
                          <a:spcPts val="0"/>
                        </a:spcBef>
                        <a:spcAft>
                          <a:spcPts val="1000"/>
                        </a:spcAft>
                      </a:pPr>
                      <a:endParaRPr lang="en-CA" sz="1200" dirty="0"/>
                    </a:p>
                    <a:p>
                      <a:pPr marL="0" marR="0">
                        <a:lnSpc>
                          <a:spcPct val="115000"/>
                        </a:lnSpc>
                        <a:spcBef>
                          <a:spcPts val="0"/>
                        </a:spcBef>
                        <a:spcAft>
                          <a:spcPts val="1000"/>
                        </a:spcAft>
                      </a:pPr>
                      <a:r>
                        <a:rPr lang="en-CA" sz="1200" dirty="0"/>
                        <a:t>.053</a:t>
                      </a:r>
                      <a:endParaRPr lang="en-US" sz="1200" dirty="0"/>
                    </a:p>
                    <a:p>
                      <a:pPr marL="0" marR="0">
                        <a:lnSpc>
                          <a:spcPct val="115000"/>
                        </a:lnSpc>
                        <a:spcBef>
                          <a:spcPts val="0"/>
                        </a:spcBef>
                        <a:spcAft>
                          <a:spcPts val="1000"/>
                        </a:spcAft>
                      </a:pPr>
                      <a:r>
                        <a:rPr lang="en-CA" sz="1200" dirty="0"/>
                        <a:t>.063</a:t>
                      </a:r>
                      <a:endParaRPr lang="en-US" sz="1200" dirty="0">
                        <a:latin typeface="Calibri"/>
                        <a:ea typeface="Calibri"/>
                        <a:cs typeface="Times New Roman"/>
                      </a:endParaRPr>
                    </a:p>
                  </a:txBody>
                  <a:tcPr marL="59127" marR="59127" marT="0" marB="0"/>
                </a:tc>
                <a:tc>
                  <a:txBody>
                    <a:bodyPr/>
                    <a:lstStyle/>
                    <a:p>
                      <a:pPr marL="0" marR="0">
                        <a:lnSpc>
                          <a:spcPct val="115000"/>
                        </a:lnSpc>
                        <a:spcBef>
                          <a:spcPts val="0"/>
                        </a:spcBef>
                        <a:spcAft>
                          <a:spcPts val="1000"/>
                        </a:spcAft>
                      </a:pPr>
                      <a:endParaRPr lang="en-CA" sz="1200"/>
                    </a:p>
                    <a:p>
                      <a:pPr marL="0" marR="0">
                        <a:lnSpc>
                          <a:spcPct val="115000"/>
                        </a:lnSpc>
                        <a:spcBef>
                          <a:spcPts val="0"/>
                        </a:spcBef>
                        <a:spcAft>
                          <a:spcPts val="1000"/>
                        </a:spcAft>
                      </a:pPr>
                      <a:r>
                        <a:rPr lang="en-CA" sz="1200"/>
                        <a:t>.204</a:t>
                      </a:r>
                      <a:endParaRPr lang="en-US" sz="1200"/>
                    </a:p>
                    <a:p>
                      <a:pPr marL="0" marR="0">
                        <a:lnSpc>
                          <a:spcPct val="115000"/>
                        </a:lnSpc>
                        <a:spcBef>
                          <a:spcPts val="0"/>
                        </a:spcBef>
                        <a:spcAft>
                          <a:spcPts val="1000"/>
                        </a:spcAft>
                      </a:pPr>
                      <a:r>
                        <a:rPr lang="en-CA" sz="1200"/>
                        <a:t>.223</a:t>
                      </a:r>
                      <a:endParaRPr lang="en-US" sz="1200">
                        <a:latin typeface="Calibri"/>
                        <a:ea typeface="Calibri"/>
                        <a:cs typeface="Times New Roman"/>
                      </a:endParaRPr>
                    </a:p>
                  </a:txBody>
                  <a:tcPr marL="59127" marR="59127" marT="0" marB="0"/>
                </a:tc>
                <a:tc>
                  <a:txBody>
                    <a:bodyPr/>
                    <a:lstStyle/>
                    <a:p>
                      <a:pPr marL="0" marR="0">
                        <a:lnSpc>
                          <a:spcPct val="115000"/>
                        </a:lnSpc>
                        <a:spcBef>
                          <a:spcPts val="0"/>
                        </a:spcBef>
                        <a:spcAft>
                          <a:spcPts val="1000"/>
                        </a:spcAft>
                      </a:pPr>
                      <a:endParaRPr lang="en-CA" sz="1200"/>
                    </a:p>
                    <a:p>
                      <a:pPr marL="0" marR="0">
                        <a:lnSpc>
                          <a:spcPct val="115000"/>
                        </a:lnSpc>
                        <a:spcBef>
                          <a:spcPts val="0"/>
                        </a:spcBef>
                        <a:spcAft>
                          <a:spcPts val="1000"/>
                        </a:spcAft>
                      </a:pPr>
                      <a:r>
                        <a:rPr lang="en-CA" sz="1200"/>
                        <a:t>3.70</a:t>
                      </a:r>
                      <a:endParaRPr lang="en-US" sz="1200"/>
                    </a:p>
                    <a:p>
                      <a:pPr marL="0" marR="0">
                        <a:lnSpc>
                          <a:spcPct val="115000"/>
                        </a:lnSpc>
                        <a:spcBef>
                          <a:spcPts val="0"/>
                        </a:spcBef>
                        <a:spcAft>
                          <a:spcPts val="1000"/>
                        </a:spcAft>
                      </a:pPr>
                      <a:r>
                        <a:rPr lang="en-CA" sz="1200"/>
                        <a:t>3.33</a:t>
                      </a:r>
                      <a:endParaRPr lang="en-US" sz="1200">
                        <a:latin typeface="Calibri"/>
                        <a:ea typeface="Calibri"/>
                        <a:cs typeface="Times New Roman"/>
                      </a:endParaRPr>
                    </a:p>
                  </a:txBody>
                  <a:tcPr marL="59127" marR="59127" marT="0" marB="0"/>
                </a:tc>
                <a:tc>
                  <a:txBody>
                    <a:bodyPr/>
                    <a:lstStyle/>
                    <a:p>
                      <a:pPr marL="0" marR="0">
                        <a:lnSpc>
                          <a:spcPct val="115000"/>
                        </a:lnSpc>
                        <a:spcBef>
                          <a:spcPts val="0"/>
                        </a:spcBef>
                        <a:spcAft>
                          <a:spcPts val="1000"/>
                        </a:spcAft>
                      </a:pPr>
                      <a:endParaRPr lang="en-CA" sz="1200"/>
                    </a:p>
                    <a:p>
                      <a:pPr marL="0" marR="0">
                        <a:lnSpc>
                          <a:spcPct val="115000"/>
                        </a:lnSpc>
                        <a:spcBef>
                          <a:spcPts val="0"/>
                        </a:spcBef>
                        <a:spcAft>
                          <a:spcPts val="1000"/>
                        </a:spcAft>
                      </a:pPr>
                      <a:r>
                        <a:rPr lang="en-CA" sz="1200"/>
                        <a:t>U= 1 647 287</a:t>
                      </a:r>
                      <a:endParaRPr lang="en-US" sz="1200">
                        <a:latin typeface="Calibri"/>
                        <a:ea typeface="Calibri"/>
                        <a:cs typeface="Times New Roman"/>
                      </a:endParaRPr>
                    </a:p>
                  </a:txBody>
                  <a:tcPr marL="59127" marR="59127" marT="0" marB="0"/>
                </a:tc>
              </a:tr>
              <a:tr h="833909">
                <a:tc>
                  <a:txBody>
                    <a:bodyPr/>
                    <a:lstStyle/>
                    <a:p>
                      <a:pPr marL="0" marR="0">
                        <a:lnSpc>
                          <a:spcPct val="115000"/>
                        </a:lnSpc>
                        <a:spcBef>
                          <a:spcPts val="0"/>
                        </a:spcBef>
                        <a:spcAft>
                          <a:spcPts val="0"/>
                        </a:spcAft>
                      </a:pPr>
                      <a:r>
                        <a:rPr lang="en-CA" sz="1200"/>
                        <a:t>Immigrant – Length of Time in Canada</a:t>
                      </a:r>
                      <a:endParaRPr lang="en-US" sz="1200"/>
                    </a:p>
                    <a:p>
                      <a:pPr marL="457200" marR="0">
                        <a:lnSpc>
                          <a:spcPct val="115000"/>
                        </a:lnSpc>
                        <a:spcBef>
                          <a:spcPts val="0"/>
                        </a:spcBef>
                        <a:spcAft>
                          <a:spcPts val="0"/>
                        </a:spcAft>
                      </a:pPr>
                      <a:r>
                        <a:rPr lang="en-CA" sz="1200"/>
                        <a:t>0-9 Years</a:t>
                      </a:r>
                      <a:endParaRPr lang="en-US" sz="1200"/>
                    </a:p>
                    <a:p>
                      <a:pPr marL="457200" marR="0">
                        <a:lnSpc>
                          <a:spcPct val="115000"/>
                        </a:lnSpc>
                        <a:spcBef>
                          <a:spcPts val="0"/>
                        </a:spcBef>
                        <a:spcAft>
                          <a:spcPts val="0"/>
                        </a:spcAft>
                      </a:pPr>
                      <a:r>
                        <a:rPr lang="en-CA" sz="1200"/>
                        <a:t>10+ Years</a:t>
                      </a:r>
                      <a:endParaRPr lang="en-US" sz="1200">
                        <a:latin typeface="Calibri"/>
                        <a:ea typeface="Calibri"/>
                        <a:cs typeface="Times New Roman"/>
                      </a:endParaRPr>
                    </a:p>
                  </a:txBody>
                  <a:tcPr marL="59127" marR="59127" marT="0" marB="0"/>
                </a:tc>
                <a:tc>
                  <a:txBody>
                    <a:bodyPr/>
                    <a:lstStyle/>
                    <a:p>
                      <a:pPr marL="0" marR="0">
                        <a:lnSpc>
                          <a:spcPct val="115000"/>
                        </a:lnSpc>
                        <a:spcBef>
                          <a:spcPts val="0"/>
                        </a:spcBef>
                        <a:spcAft>
                          <a:spcPts val="1000"/>
                        </a:spcAft>
                      </a:pPr>
                      <a:endParaRPr lang="en-CA" sz="1200"/>
                    </a:p>
                    <a:p>
                      <a:pPr marL="0" marR="0">
                        <a:lnSpc>
                          <a:spcPct val="115000"/>
                        </a:lnSpc>
                        <a:spcBef>
                          <a:spcPts val="0"/>
                        </a:spcBef>
                        <a:spcAft>
                          <a:spcPts val="1000"/>
                        </a:spcAft>
                      </a:pPr>
                      <a:r>
                        <a:rPr lang="en-CA" sz="1200"/>
                        <a:t>927</a:t>
                      </a:r>
                      <a:endParaRPr lang="en-US" sz="1200"/>
                    </a:p>
                    <a:p>
                      <a:pPr marL="0" marR="0">
                        <a:lnSpc>
                          <a:spcPct val="115000"/>
                        </a:lnSpc>
                        <a:spcBef>
                          <a:spcPts val="0"/>
                        </a:spcBef>
                        <a:spcAft>
                          <a:spcPts val="1000"/>
                        </a:spcAft>
                      </a:pPr>
                      <a:r>
                        <a:rPr lang="en-CA" sz="1200"/>
                        <a:t>2701</a:t>
                      </a:r>
                      <a:endParaRPr lang="en-US" sz="1200">
                        <a:latin typeface="Calibri"/>
                        <a:ea typeface="Calibri"/>
                        <a:cs typeface="Times New Roman"/>
                      </a:endParaRPr>
                    </a:p>
                  </a:txBody>
                  <a:tcPr marL="59127" marR="59127" marT="0" marB="0"/>
                </a:tc>
                <a:tc>
                  <a:txBody>
                    <a:bodyPr/>
                    <a:lstStyle/>
                    <a:p>
                      <a:pPr marL="0" marR="0">
                        <a:lnSpc>
                          <a:spcPct val="115000"/>
                        </a:lnSpc>
                        <a:spcBef>
                          <a:spcPts val="0"/>
                        </a:spcBef>
                        <a:spcAft>
                          <a:spcPts val="1000"/>
                        </a:spcAft>
                      </a:pPr>
                      <a:endParaRPr lang="en-CA" sz="1200" dirty="0"/>
                    </a:p>
                    <a:p>
                      <a:pPr marL="0" marR="0">
                        <a:lnSpc>
                          <a:spcPct val="115000"/>
                        </a:lnSpc>
                        <a:spcBef>
                          <a:spcPts val="0"/>
                        </a:spcBef>
                        <a:spcAft>
                          <a:spcPts val="1000"/>
                        </a:spcAft>
                      </a:pPr>
                      <a:r>
                        <a:rPr lang="en-CA" sz="1200" dirty="0"/>
                        <a:t>.044</a:t>
                      </a:r>
                      <a:endParaRPr lang="en-US" sz="1200" dirty="0"/>
                    </a:p>
                    <a:p>
                      <a:pPr marL="0" marR="0">
                        <a:lnSpc>
                          <a:spcPct val="115000"/>
                        </a:lnSpc>
                        <a:spcBef>
                          <a:spcPts val="0"/>
                        </a:spcBef>
                        <a:spcAft>
                          <a:spcPts val="1000"/>
                        </a:spcAft>
                      </a:pPr>
                      <a:r>
                        <a:rPr lang="en-CA" sz="1200" dirty="0"/>
                        <a:t>.064</a:t>
                      </a:r>
                      <a:endParaRPr lang="en-US" sz="1200" dirty="0">
                        <a:latin typeface="Calibri"/>
                        <a:ea typeface="Calibri"/>
                        <a:cs typeface="Times New Roman"/>
                      </a:endParaRPr>
                    </a:p>
                  </a:txBody>
                  <a:tcPr marL="59127" marR="59127" marT="0" marB="0"/>
                </a:tc>
                <a:tc>
                  <a:txBody>
                    <a:bodyPr/>
                    <a:lstStyle/>
                    <a:p>
                      <a:pPr marL="0" marR="0">
                        <a:lnSpc>
                          <a:spcPct val="115000"/>
                        </a:lnSpc>
                        <a:spcBef>
                          <a:spcPts val="0"/>
                        </a:spcBef>
                        <a:spcAft>
                          <a:spcPts val="1000"/>
                        </a:spcAft>
                      </a:pPr>
                      <a:endParaRPr lang="en-CA" sz="1200" dirty="0"/>
                    </a:p>
                    <a:p>
                      <a:pPr marL="0" marR="0">
                        <a:lnSpc>
                          <a:spcPct val="115000"/>
                        </a:lnSpc>
                        <a:spcBef>
                          <a:spcPts val="0"/>
                        </a:spcBef>
                        <a:spcAft>
                          <a:spcPts val="1000"/>
                        </a:spcAft>
                      </a:pPr>
                      <a:r>
                        <a:rPr lang="en-CA" sz="1200" dirty="0"/>
                        <a:t>.188</a:t>
                      </a:r>
                      <a:endParaRPr lang="en-US" sz="1200" dirty="0"/>
                    </a:p>
                    <a:p>
                      <a:pPr marL="0" marR="0">
                        <a:lnSpc>
                          <a:spcPct val="115000"/>
                        </a:lnSpc>
                        <a:spcBef>
                          <a:spcPts val="0"/>
                        </a:spcBef>
                        <a:spcAft>
                          <a:spcPts val="1000"/>
                        </a:spcAft>
                      </a:pPr>
                      <a:r>
                        <a:rPr lang="en-CA" sz="1200" dirty="0"/>
                        <a:t>.223</a:t>
                      </a:r>
                      <a:endParaRPr lang="en-US" sz="1200" dirty="0">
                        <a:latin typeface="Calibri"/>
                        <a:ea typeface="Calibri"/>
                        <a:cs typeface="Times New Roman"/>
                      </a:endParaRPr>
                    </a:p>
                  </a:txBody>
                  <a:tcPr marL="59127" marR="59127" marT="0" marB="0"/>
                </a:tc>
                <a:tc>
                  <a:txBody>
                    <a:bodyPr/>
                    <a:lstStyle/>
                    <a:p>
                      <a:pPr marL="0" marR="0">
                        <a:lnSpc>
                          <a:spcPct val="115000"/>
                        </a:lnSpc>
                        <a:spcBef>
                          <a:spcPts val="0"/>
                        </a:spcBef>
                        <a:spcAft>
                          <a:spcPts val="1000"/>
                        </a:spcAft>
                      </a:pPr>
                      <a:endParaRPr lang="en-CA" sz="1200"/>
                    </a:p>
                    <a:p>
                      <a:pPr marL="0" marR="0">
                        <a:lnSpc>
                          <a:spcPct val="115000"/>
                        </a:lnSpc>
                        <a:spcBef>
                          <a:spcPts val="0"/>
                        </a:spcBef>
                        <a:spcAft>
                          <a:spcPts val="1000"/>
                        </a:spcAft>
                      </a:pPr>
                      <a:r>
                        <a:rPr lang="en-CA" sz="1200"/>
                        <a:t>4.124</a:t>
                      </a:r>
                      <a:endParaRPr lang="en-US" sz="1200"/>
                    </a:p>
                    <a:p>
                      <a:pPr marL="0" marR="0">
                        <a:lnSpc>
                          <a:spcPct val="115000"/>
                        </a:lnSpc>
                        <a:spcBef>
                          <a:spcPts val="0"/>
                        </a:spcBef>
                        <a:spcAft>
                          <a:spcPts val="1000"/>
                        </a:spcAft>
                      </a:pPr>
                      <a:r>
                        <a:rPr lang="en-CA" sz="1200"/>
                        <a:t>3.314</a:t>
                      </a:r>
                      <a:endParaRPr lang="en-US" sz="1200">
                        <a:latin typeface="Calibri"/>
                        <a:ea typeface="Calibri"/>
                        <a:cs typeface="Times New Roman"/>
                      </a:endParaRPr>
                    </a:p>
                  </a:txBody>
                  <a:tcPr marL="59127" marR="59127" marT="0" marB="0"/>
                </a:tc>
                <a:tc>
                  <a:txBody>
                    <a:bodyPr/>
                    <a:lstStyle/>
                    <a:p>
                      <a:pPr marL="0" marR="0">
                        <a:lnSpc>
                          <a:spcPct val="115000"/>
                        </a:lnSpc>
                        <a:spcBef>
                          <a:spcPts val="0"/>
                        </a:spcBef>
                        <a:spcAft>
                          <a:spcPts val="1000"/>
                        </a:spcAft>
                      </a:pPr>
                      <a:endParaRPr lang="en-CA" sz="1200" dirty="0"/>
                    </a:p>
                    <a:p>
                      <a:pPr marL="0" marR="0">
                        <a:lnSpc>
                          <a:spcPct val="115000"/>
                        </a:lnSpc>
                        <a:spcBef>
                          <a:spcPts val="0"/>
                        </a:spcBef>
                        <a:spcAft>
                          <a:spcPts val="1000"/>
                        </a:spcAft>
                      </a:pPr>
                      <a:r>
                        <a:rPr lang="en-CA" sz="1200" dirty="0"/>
                        <a:t>U=1 283 700</a:t>
                      </a:r>
                      <a:r>
                        <a:rPr lang="en-CA" sz="2000" baseline="30000" dirty="0"/>
                        <a:t>*</a:t>
                      </a:r>
                      <a:endParaRPr lang="en-US" sz="2000" dirty="0">
                        <a:latin typeface="Calibri"/>
                        <a:ea typeface="Calibri"/>
                        <a:cs typeface="Times New Roman"/>
                      </a:endParaRPr>
                    </a:p>
                  </a:txBody>
                  <a:tcPr marL="59127" marR="59127" marT="0" marB="0"/>
                </a:tc>
              </a:tr>
              <a:tr h="1644663">
                <a:tc>
                  <a:txBody>
                    <a:bodyPr/>
                    <a:lstStyle/>
                    <a:p>
                      <a:pPr marL="0" marR="0">
                        <a:lnSpc>
                          <a:spcPct val="115000"/>
                        </a:lnSpc>
                        <a:spcBef>
                          <a:spcPts val="0"/>
                        </a:spcBef>
                        <a:spcAft>
                          <a:spcPts val="0"/>
                        </a:spcAft>
                      </a:pPr>
                      <a:r>
                        <a:rPr lang="en-CA" sz="1200"/>
                        <a:t>Immigrant – Length of Time in Canada – Sex</a:t>
                      </a:r>
                      <a:endParaRPr lang="en-US" sz="1200"/>
                    </a:p>
                    <a:p>
                      <a:pPr marL="457200" marR="0">
                        <a:lnSpc>
                          <a:spcPct val="115000"/>
                        </a:lnSpc>
                        <a:spcBef>
                          <a:spcPts val="0"/>
                        </a:spcBef>
                        <a:spcAft>
                          <a:spcPts val="0"/>
                        </a:spcAft>
                      </a:pPr>
                      <a:r>
                        <a:rPr lang="en-CA" sz="1200"/>
                        <a:t>Male (0-9 Years)</a:t>
                      </a:r>
                      <a:endParaRPr lang="en-US" sz="1200"/>
                    </a:p>
                    <a:p>
                      <a:pPr marL="457200" marR="0">
                        <a:lnSpc>
                          <a:spcPct val="115000"/>
                        </a:lnSpc>
                        <a:spcBef>
                          <a:spcPts val="0"/>
                        </a:spcBef>
                        <a:spcAft>
                          <a:spcPts val="0"/>
                        </a:spcAft>
                      </a:pPr>
                      <a:r>
                        <a:rPr lang="en-CA" sz="1200"/>
                        <a:t>Female (0-9 Years)</a:t>
                      </a:r>
                      <a:endParaRPr lang="en-US" sz="1200"/>
                    </a:p>
                    <a:p>
                      <a:pPr marL="457200" marR="0">
                        <a:lnSpc>
                          <a:spcPct val="115000"/>
                        </a:lnSpc>
                        <a:spcBef>
                          <a:spcPts val="0"/>
                        </a:spcBef>
                        <a:spcAft>
                          <a:spcPts val="0"/>
                        </a:spcAft>
                      </a:pPr>
                      <a:r>
                        <a:rPr lang="en-CA" sz="1200"/>
                        <a:t>Male (10+ Years)</a:t>
                      </a:r>
                      <a:endParaRPr lang="en-US" sz="1200"/>
                    </a:p>
                    <a:p>
                      <a:pPr marL="457200" marR="0">
                        <a:lnSpc>
                          <a:spcPct val="115000"/>
                        </a:lnSpc>
                        <a:spcBef>
                          <a:spcPts val="0"/>
                        </a:spcBef>
                        <a:spcAft>
                          <a:spcPts val="0"/>
                        </a:spcAft>
                      </a:pPr>
                      <a:r>
                        <a:rPr lang="en-CA" sz="1200"/>
                        <a:t>Female (10+ Years)</a:t>
                      </a:r>
                      <a:endParaRPr lang="en-US" sz="1200">
                        <a:latin typeface="Calibri"/>
                        <a:ea typeface="Calibri"/>
                        <a:cs typeface="Times New Roman"/>
                      </a:endParaRPr>
                    </a:p>
                  </a:txBody>
                  <a:tcPr marL="59127" marR="59127" marT="0" marB="0"/>
                </a:tc>
                <a:tc>
                  <a:txBody>
                    <a:bodyPr/>
                    <a:lstStyle/>
                    <a:p>
                      <a:pPr marL="0" marR="0">
                        <a:lnSpc>
                          <a:spcPct val="115000"/>
                        </a:lnSpc>
                        <a:spcBef>
                          <a:spcPts val="0"/>
                        </a:spcBef>
                        <a:spcAft>
                          <a:spcPts val="1000"/>
                        </a:spcAft>
                      </a:pPr>
                      <a:endParaRPr lang="en-CA" sz="1200"/>
                    </a:p>
                    <a:p>
                      <a:pPr marL="0" marR="0">
                        <a:lnSpc>
                          <a:spcPct val="115000"/>
                        </a:lnSpc>
                        <a:spcBef>
                          <a:spcPts val="0"/>
                        </a:spcBef>
                        <a:spcAft>
                          <a:spcPts val="1000"/>
                        </a:spcAft>
                      </a:pPr>
                      <a:r>
                        <a:rPr lang="en-CA" sz="1200"/>
                        <a:t>437</a:t>
                      </a:r>
                      <a:endParaRPr lang="en-US" sz="1200"/>
                    </a:p>
                    <a:p>
                      <a:pPr marL="0" marR="0">
                        <a:lnSpc>
                          <a:spcPct val="115000"/>
                        </a:lnSpc>
                        <a:spcBef>
                          <a:spcPts val="0"/>
                        </a:spcBef>
                        <a:spcAft>
                          <a:spcPts val="1000"/>
                        </a:spcAft>
                      </a:pPr>
                      <a:r>
                        <a:rPr lang="en-CA" sz="1200"/>
                        <a:t>490</a:t>
                      </a:r>
                      <a:endParaRPr lang="en-US" sz="1200"/>
                    </a:p>
                    <a:p>
                      <a:pPr marL="0" marR="0">
                        <a:lnSpc>
                          <a:spcPct val="115000"/>
                        </a:lnSpc>
                        <a:spcBef>
                          <a:spcPts val="0"/>
                        </a:spcBef>
                        <a:spcAft>
                          <a:spcPts val="1000"/>
                        </a:spcAft>
                      </a:pPr>
                      <a:r>
                        <a:rPr lang="en-CA" sz="1200"/>
                        <a:t>1199</a:t>
                      </a:r>
                      <a:endParaRPr lang="en-US" sz="1200"/>
                    </a:p>
                    <a:p>
                      <a:pPr marL="0" marR="0">
                        <a:lnSpc>
                          <a:spcPct val="115000"/>
                        </a:lnSpc>
                        <a:spcBef>
                          <a:spcPts val="0"/>
                        </a:spcBef>
                        <a:spcAft>
                          <a:spcPts val="1000"/>
                        </a:spcAft>
                      </a:pPr>
                      <a:r>
                        <a:rPr lang="en-CA" sz="1200"/>
                        <a:t>1502</a:t>
                      </a:r>
                      <a:endParaRPr lang="en-US" sz="1200">
                        <a:latin typeface="Calibri"/>
                        <a:ea typeface="Calibri"/>
                        <a:cs typeface="Times New Roman"/>
                      </a:endParaRPr>
                    </a:p>
                  </a:txBody>
                  <a:tcPr marL="59127" marR="59127" marT="0" marB="0"/>
                </a:tc>
                <a:tc>
                  <a:txBody>
                    <a:bodyPr/>
                    <a:lstStyle/>
                    <a:p>
                      <a:pPr marL="0" marR="0">
                        <a:lnSpc>
                          <a:spcPct val="115000"/>
                        </a:lnSpc>
                        <a:spcBef>
                          <a:spcPts val="0"/>
                        </a:spcBef>
                        <a:spcAft>
                          <a:spcPts val="1000"/>
                        </a:spcAft>
                      </a:pPr>
                      <a:endParaRPr lang="en-CA" sz="1200"/>
                    </a:p>
                    <a:p>
                      <a:pPr marL="0" marR="0">
                        <a:lnSpc>
                          <a:spcPct val="115000"/>
                        </a:lnSpc>
                        <a:spcBef>
                          <a:spcPts val="0"/>
                        </a:spcBef>
                        <a:spcAft>
                          <a:spcPts val="1000"/>
                        </a:spcAft>
                      </a:pPr>
                      <a:r>
                        <a:rPr lang="en-CA" sz="1200"/>
                        <a:t>.050</a:t>
                      </a:r>
                      <a:endParaRPr lang="en-US" sz="1200"/>
                    </a:p>
                    <a:p>
                      <a:pPr marL="0" marR="0">
                        <a:lnSpc>
                          <a:spcPct val="115000"/>
                        </a:lnSpc>
                        <a:spcBef>
                          <a:spcPts val="0"/>
                        </a:spcBef>
                        <a:spcAft>
                          <a:spcPts val="1000"/>
                        </a:spcAft>
                      </a:pPr>
                      <a:r>
                        <a:rPr lang="en-CA" sz="1200"/>
                        <a:t>.040</a:t>
                      </a:r>
                      <a:endParaRPr lang="en-US" sz="1200"/>
                    </a:p>
                    <a:p>
                      <a:pPr marL="0" marR="0">
                        <a:lnSpc>
                          <a:spcPct val="115000"/>
                        </a:lnSpc>
                        <a:spcBef>
                          <a:spcPts val="0"/>
                        </a:spcBef>
                        <a:spcAft>
                          <a:spcPts val="1000"/>
                        </a:spcAft>
                      </a:pPr>
                      <a:r>
                        <a:rPr lang="en-CA" sz="1200"/>
                        <a:t>.055</a:t>
                      </a:r>
                      <a:endParaRPr lang="en-US" sz="1200"/>
                    </a:p>
                    <a:p>
                      <a:pPr marL="0" marR="0">
                        <a:lnSpc>
                          <a:spcPct val="115000"/>
                        </a:lnSpc>
                        <a:spcBef>
                          <a:spcPts val="0"/>
                        </a:spcBef>
                        <a:spcAft>
                          <a:spcPts val="1000"/>
                        </a:spcAft>
                      </a:pPr>
                      <a:r>
                        <a:rPr lang="en-CA" sz="1200"/>
                        <a:t>.071</a:t>
                      </a:r>
                      <a:endParaRPr lang="en-US" sz="1200">
                        <a:latin typeface="Calibri"/>
                        <a:ea typeface="Calibri"/>
                        <a:cs typeface="Times New Roman"/>
                      </a:endParaRPr>
                    </a:p>
                  </a:txBody>
                  <a:tcPr marL="59127" marR="59127" marT="0" marB="0"/>
                </a:tc>
                <a:tc>
                  <a:txBody>
                    <a:bodyPr/>
                    <a:lstStyle/>
                    <a:p>
                      <a:pPr marL="0" marR="0">
                        <a:lnSpc>
                          <a:spcPct val="115000"/>
                        </a:lnSpc>
                        <a:spcBef>
                          <a:spcPts val="0"/>
                        </a:spcBef>
                        <a:spcAft>
                          <a:spcPts val="1000"/>
                        </a:spcAft>
                      </a:pPr>
                      <a:endParaRPr lang="en-CA" sz="1200" dirty="0"/>
                    </a:p>
                    <a:p>
                      <a:pPr marL="0" marR="0">
                        <a:lnSpc>
                          <a:spcPct val="115000"/>
                        </a:lnSpc>
                        <a:spcBef>
                          <a:spcPts val="0"/>
                        </a:spcBef>
                        <a:spcAft>
                          <a:spcPts val="1000"/>
                        </a:spcAft>
                      </a:pPr>
                      <a:r>
                        <a:rPr lang="en-CA" sz="1200" dirty="0"/>
                        <a:t>.197</a:t>
                      </a:r>
                      <a:endParaRPr lang="en-US" sz="1200" dirty="0"/>
                    </a:p>
                    <a:p>
                      <a:pPr marL="0" marR="0">
                        <a:lnSpc>
                          <a:spcPct val="115000"/>
                        </a:lnSpc>
                        <a:spcBef>
                          <a:spcPts val="0"/>
                        </a:spcBef>
                        <a:spcAft>
                          <a:spcPts val="1000"/>
                        </a:spcAft>
                      </a:pPr>
                      <a:r>
                        <a:rPr lang="en-CA" sz="1200" dirty="0"/>
                        <a:t>.180</a:t>
                      </a:r>
                      <a:endParaRPr lang="en-US" sz="1200" dirty="0"/>
                    </a:p>
                    <a:p>
                      <a:pPr marL="0" marR="0">
                        <a:lnSpc>
                          <a:spcPct val="115000"/>
                        </a:lnSpc>
                        <a:spcBef>
                          <a:spcPts val="0"/>
                        </a:spcBef>
                        <a:spcAft>
                          <a:spcPts val="1000"/>
                        </a:spcAft>
                      </a:pPr>
                      <a:r>
                        <a:rPr lang="en-CA" sz="1200" dirty="0"/>
                        <a:t>.207</a:t>
                      </a:r>
                      <a:endParaRPr lang="en-US" sz="1200" dirty="0"/>
                    </a:p>
                    <a:p>
                      <a:pPr marL="0" marR="0">
                        <a:lnSpc>
                          <a:spcPct val="115000"/>
                        </a:lnSpc>
                        <a:spcBef>
                          <a:spcPts val="0"/>
                        </a:spcBef>
                        <a:spcAft>
                          <a:spcPts val="1000"/>
                        </a:spcAft>
                      </a:pPr>
                      <a:r>
                        <a:rPr lang="en-CA" sz="1200" dirty="0"/>
                        <a:t>.235</a:t>
                      </a:r>
                      <a:endParaRPr lang="en-US" sz="1200" dirty="0">
                        <a:latin typeface="Calibri"/>
                        <a:ea typeface="Calibri"/>
                        <a:cs typeface="Times New Roman"/>
                      </a:endParaRPr>
                    </a:p>
                  </a:txBody>
                  <a:tcPr marL="59127" marR="59127" marT="0" marB="0"/>
                </a:tc>
                <a:tc>
                  <a:txBody>
                    <a:bodyPr/>
                    <a:lstStyle/>
                    <a:p>
                      <a:pPr marL="0" marR="0">
                        <a:lnSpc>
                          <a:spcPct val="115000"/>
                        </a:lnSpc>
                        <a:spcBef>
                          <a:spcPts val="0"/>
                        </a:spcBef>
                        <a:spcAft>
                          <a:spcPts val="1000"/>
                        </a:spcAft>
                      </a:pPr>
                      <a:endParaRPr lang="en-CA" sz="1200" dirty="0"/>
                    </a:p>
                    <a:p>
                      <a:pPr marL="0" marR="0">
                        <a:lnSpc>
                          <a:spcPct val="115000"/>
                        </a:lnSpc>
                        <a:spcBef>
                          <a:spcPts val="0"/>
                        </a:spcBef>
                        <a:spcAft>
                          <a:spcPts val="1000"/>
                        </a:spcAft>
                      </a:pPr>
                      <a:r>
                        <a:rPr lang="en-CA" sz="1200" dirty="0"/>
                        <a:t>3.83</a:t>
                      </a:r>
                      <a:endParaRPr lang="en-US" sz="1200" dirty="0"/>
                    </a:p>
                    <a:p>
                      <a:pPr marL="0" marR="0">
                        <a:lnSpc>
                          <a:spcPct val="115000"/>
                        </a:lnSpc>
                        <a:spcBef>
                          <a:spcPts val="0"/>
                        </a:spcBef>
                        <a:spcAft>
                          <a:spcPts val="1000"/>
                        </a:spcAft>
                      </a:pPr>
                      <a:r>
                        <a:rPr lang="en-CA" sz="1200" dirty="0"/>
                        <a:t>4.44</a:t>
                      </a:r>
                      <a:endParaRPr lang="en-US" sz="1200" dirty="0"/>
                    </a:p>
                    <a:p>
                      <a:pPr marL="0" marR="0">
                        <a:lnSpc>
                          <a:spcPct val="115000"/>
                        </a:lnSpc>
                        <a:spcBef>
                          <a:spcPts val="0"/>
                        </a:spcBef>
                        <a:spcAft>
                          <a:spcPts val="1000"/>
                        </a:spcAft>
                      </a:pPr>
                      <a:r>
                        <a:rPr lang="en-CA" sz="1200" dirty="0"/>
                        <a:t>3.65</a:t>
                      </a:r>
                      <a:endParaRPr lang="en-US" sz="1200" dirty="0"/>
                    </a:p>
                    <a:p>
                      <a:pPr marL="0" marR="0">
                        <a:lnSpc>
                          <a:spcPct val="115000"/>
                        </a:lnSpc>
                        <a:spcBef>
                          <a:spcPts val="0"/>
                        </a:spcBef>
                        <a:spcAft>
                          <a:spcPts val="1000"/>
                        </a:spcAft>
                      </a:pPr>
                      <a:r>
                        <a:rPr lang="en-CA" sz="1200" dirty="0"/>
                        <a:t>3.09</a:t>
                      </a:r>
                      <a:endParaRPr lang="en-US" sz="1200" dirty="0">
                        <a:latin typeface="Calibri"/>
                        <a:ea typeface="Calibri"/>
                        <a:cs typeface="Times New Roman"/>
                      </a:endParaRPr>
                    </a:p>
                  </a:txBody>
                  <a:tcPr marL="59127" marR="59127" marT="0" marB="0"/>
                </a:tc>
                <a:tc>
                  <a:txBody>
                    <a:bodyPr/>
                    <a:lstStyle/>
                    <a:p>
                      <a:pPr marL="0" marR="0">
                        <a:lnSpc>
                          <a:spcPct val="115000"/>
                        </a:lnSpc>
                        <a:spcBef>
                          <a:spcPts val="0"/>
                        </a:spcBef>
                        <a:spcAft>
                          <a:spcPts val="1000"/>
                        </a:spcAft>
                      </a:pPr>
                      <a:endParaRPr lang="en-CA" sz="1200" dirty="0"/>
                    </a:p>
                    <a:p>
                      <a:pPr marL="0" marR="0">
                        <a:lnSpc>
                          <a:spcPct val="115000"/>
                        </a:lnSpc>
                        <a:spcBef>
                          <a:spcPts val="0"/>
                        </a:spcBef>
                        <a:spcAft>
                          <a:spcPts val="1000"/>
                        </a:spcAft>
                      </a:pPr>
                      <a:r>
                        <a:rPr lang="en-CA" sz="1200" dirty="0"/>
                        <a:t>U=105 932.5</a:t>
                      </a:r>
                      <a:endParaRPr lang="en-US" sz="1200" dirty="0"/>
                    </a:p>
                    <a:p>
                      <a:pPr marL="0" marR="0">
                        <a:lnSpc>
                          <a:spcPct val="115000"/>
                        </a:lnSpc>
                        <a:spcBef>
                          <a:spcPts val="0"/>
                        </a:spcBef>
                        <a:spcAft>
                          <a:spcPts val="1000"/>
                        </a:spcAft>
                      </a:pPr>
                      <a:r>
                        <a:rPr lang="en-CA" sz="1200" dirty="0"/>
                        <a:t>U= 916 374</a:t>
                      </a:r>
                      <a:endParaRPr lang="en-US" sz="1200" dirty="0">
                        <a:latin typeface="Calibri"/>
                        <a:ea typeface="Calibri"/>
                        <a:cs typeface="Times New Roman"/>
                      </a:endParaRPr>
                    </a:p>
                  </a:txBody>
                  <a:tcPr marL="59127" marR="59127" marT="0" marB="0"/>
                </a:tc>
              </a:tr>
              <a:tr h="833909">
                <a:tc>
                  <a:txBody>
                    <a:bodyPr/>
                    <a:lstStyle/>
                    <a:p>
                      <a:pPr marL="0" marR="0">
                        <a:lnSpc>
                          <a:spcPct val="115000"/>
                        </a:lnSpc>
                        <a:spcBef>
                          <a:spcPts val="0"/>
                        </a:spcBef>
                        <a:spcAft>
                          <a:spcPts val="0"/>
                        </a:spcAft>
                      </a:pPr>
                      <a:r>
                        <a:rPr lang="en-CA" sz="1200"/>
                        <a:t>Immigrant – Cultural or Racial Origin</a:t>
                      </a:r>
                      <a:endParaRPr lang="en-US" sz="1200"/>
                    </a:p>
                    <a:p>
                      <a:pPr marL="457200" marR="0">
                        <a:lnSpc>
                          <a:spcPct val="115000"/>
                        </a:lnSpc>
                        <a:spcBef>
                          <a:spcPts val="0"/>
                        </a:spcBef>
                        <a:spcAft>
                          <a:spcPts val="0"/>
                        </a:spcAft>
                      </a:pPr>
                      <a:r>
                        <a:rPr lang="en-CA" sz="1200"/>
                        <a:t>White</a:t>
                      </a:r>
                      <a:endParaRPr lang="en-US" sz="1200"/>
                    </a:p>
                    <a:p>
                      <a:pPr marL="457200" marR="0">
                        <a:lnSpc>
                          <a:spcPct val="115000"/>
                        </a:lnSpc>
                        <a:spcBef>
                          <a:spcPts val="0"/>
                        </a:spcBef>
                        <a:spcAft>
                          <a:spcPts val="0"/>
                        </a:spcAft>
                      </a:pPr>
                      <a:r>
                        <a:rPr lang="en-CA" sz="1200"/>
                        <a:t>Visible Minority</a:t>
                      </a:r>
                      <a:endParaRPr lang="en-US" sz="1200">
                        <a:latin typeface="Calibri"/>
                        <a:ea typeface="Calibri"/>
                        <a:cs typeface="Times New Roman"/>
                      </a:endParaRPr>
                    </a:p>
                  </a:txBody>
                  <a:tcPr marL="59127" marR="59127" marT="0" marB="0"/>
                </a:tc>
                <a:tc>
                  <a:txBody>
                    <a:bodyPr/>
                    <a:lstStyle/>
                    <a:p>
                      <a:pPr marL="0" marR="0">
                        <a:lnSpc>
                          <a:spcPct val="115000"/>
                        </a:lnSpc>
                        <a:spcBef>
                          <a:spcPts val="0"/>
                        </a:spcBef>
                        <a:spcAft>
                          <a:spcPts val="1000"/>
                        </a:spcAft>
                      </a:pPr>
                      <a:endParaRPr lang="en-CA" sz="1200"/>
                    </a:p>
                    <a:p>
                      <a:pPr marL="0" marR="0">
                        <a:lnSpc>
                          <a:spcPct val="115000"/>
                        </a:lnSpc>
                        <a:spcBef>
                          <a:spcPts val="0"/>
                        </a:spcBef>
                        <a:spcAft>
                          <a:spcPts val="1000"/>
                        </a:spcAft>
                      </a:pPr>
                      <a:r>
                        <a:rPr lang="en-CA" sz="1200"/>
                        <a:t>1895</a:t>
                      </a:r>
                      <a:endParaRPr lang="en-US" sz="1200"/>
                    </a:p>
                    <a:p>
                      <a:pPr marL="0" marR="0">
                        <a:lnSpc>
                          <a:spcPct val="115000"/>
                        </a:lnSpc>
                        <a:spcBef>
                          <a:spcPts val="0"/>
                        </a:spcBef>
                        <a:spcAft>
                          <a:spcPts val="1000"/>
                        </a:spcAft>
                      </a:pPr>
                      <a:r>
                        <a:rPr lang="en-CA" sz="1200"/>
                        <a:t>1720</a:t>
                      </a:r>
                      <a:endParaRPr lang="en-US" sz="1200">
                        <a:latin typeface="Calibri"/>
                        <a:ea typeface="Calibri"/>
                        <a:cs typeface="Times New Roman"/>
                      </a:endParaRPr>
                    </a:p>
                  </a:txBody>
                  <a:tcPr marL="59127" marR="59127" marT="0" marB="0"/>
                </a:tc>
                <a:tc>
                  <a:txBody>
                    <a:bodyPr/>
                    <a:lstStyle/>
                    <a:p>
                      <a:pPr marL="0" marR="0">
                        <a:lnSpc>
                          <a:spcPct val="115000"/>
                        </a:lnSpc>
                        <a:spcBef>
                          <a:spcPts val="0"/>
                        </a:spcBef>
                        <a:spcAft>
                          <a:spcPts val="1000"/>
                        </a:spcAft>
                      </a:pPr>
                      <a:endParaRPr lang="en-CA" sz="1200"/>
                    </a:p>
                    <a:p>
                      <a:pPr marL="0" marR="0">
                        <a:lnSpc>
                          <a:spcPct val="115000"/>
                        </a:lnSpc>
                        <a:spcBef>
                          <a:spcPts val="0"/>
                        </a:spcBef>
                        <a:spcAft>
                          <a:spcPts val="1000"/>
                        </a:spcAft>
                      </a:pPr>
                      <a:r>
                        <a:rPr lang="en-CA" sz="1200"/>
                        <a:t>.063</a:t>
                      </a:r>
                      <a:endParaRPr lang="en-US" sz="1200"/>
                    </a:p>
                    <a:p>
                      <a:pPr marL="0" marR="0">
                        <a:lnSpc>
                          <a:spcPct val="115000"/>
                        </a:lnSpc>
                        <a:spcBef>
                          <a:spcPts val="0"/>
                        </a:spcBef>
                        <a:spcAft>
                          <a:spcPts val="1000"/>
                        </a:spcAft>
                      </a:pPr>
                      <a:r>
                        <a:rPr lang="en-CA" sz="1200"/>
                        <a:t>.054</a:t>
                      </a:r>
                      <a:endParaRPr lang="en-US" sz="1200">
                        <a:latin typeface="Calibri"/>
                        <a:ea typeface="Calibri"/>
                        <a:cs typeface="Times New Roman"/>
                      </a:endParaRPr>
                    </a:p>
                  </a:txBody>
                  <a:tcPr marL="59127" marR="59127" marT="0" marB="0"/>
                </a:tc>
                <a:tc>
                  <a:txBody>
                    <a:bodyPr/>
                    <a:lstStyle/>
                    <a:p>
                      <a:pPr marL="0" marR="0">
                        <a:lnSpc>
                          <a:spcPct val="115000"/>
                        </a:lnSpc>
                        <a:spcBef>
                          <a:spcPts val="0"/>
                        </a:spcBef>
                        <a:spcAft>
                          <a:spcPts val="1000"/>
                        </a:spcAft>
                      </a:pPr>
                      <a:endParaRPr lang="en-CA" sz="1200"/>
                    </a:p>
                    <a:p>
                      <a:pPr marL="0" marR="0">
                        <a:lnSpc>
                          <a:spcPct val="115000"/>
                        </a:lnSpc>
                        <a:spcBef>
                          <a:spcPts val="0"/>
                        </a:spcBef>
                        <a:spcAft>
                          <a:spcPts val="1000"/>
                        </a:spcAft>
                      </a:pPr>
                      <a:r>
                        <a:rPr lang="en-CA" sz="1200"/>
                        <a:t>.221</a:t>
                      </a:r>
                      <a:endParaRPr lang="en-US" sz="1200"/>
                    </a:p>
                    <a:p>
                      <a:pPr marL="0" marR="0">
                        <a:lnSpc>
                          <a:spcPct val="115000"/>
                        </a:lnSpc>
                        <a:spcBef>
                          <a:spcPts val="0"/>
                        </a:spcBef>
                        <a:spcAft>
                          <a:spcPts val="1000"/>
                        </a:spcAft>
                      </a:pPr>
                      <a:r>
                        <a:rPr lang="en-CA" sz="1200"/>
                        <a:t>.207</a:t>
                      </a:r>
                      <a:endParaRPr lang="en-US" sz="1200">
                        <a:latin typeface="Calibri"/>
                        <a:ea typeface="Calibri"/>
                        <a:cs typeface="Times New Roman"/>
                      </a:endParaRPr>
                    </a:p>
                  </a:txBody>
                  <a:tcPr marL="59127" marR="59127" marT="0" marB="0"/>
                </a:tc>
                <a:tc>
                  <a:txBody>
                    <a:bodyPr/>
                    <a:lstStyle/>
                    <a:p>
                      <a:pPr marL="0" marR="0">
                        <a:lnSpc>
                          <a:spcPct val="115000"/>
                        </a:lnSpc>
                        <a:spcBef>
                          <a:spcPts val="0"/>
                        </a:spcBef>
                        <a:spcAft>
                          <a:spcPts val="1000"/>
                        </a:spcAft>
                      </a:pPr>
                      <a:endParaRPr lang="en-CA" sz="1200" dirty="0"/>
                    </a:p>
                    <a:p>
                      <a:pPr marL="0" marR="0">
                        <a:lnSpc>
                          <a:spcPct val="115000"/>
                        </a:lnSpc>
                        <a:spcBef>
                          <a:spcPts val="0"/>
                        </a:spcBef>
                        <a:spcAft>
                          <a:spcPts val="1000"/>
                        </a:spcAft>
                      </a:pPr>
                      <a:r>
                        <a:rPr lang="en-CA" sz="1200" dirty="0"/>
                        <a:t>3.34</a:t>
                      </a:r>
                      <a:endParaRPr lang="en-US" sz="1200" dirty="0"/>
                    </a:p>
                    <a:p>
                      <a:pPr marL="0" marR="0">
                        <a:lnSpc>
                          <a:spcPct val="115000"/>
                        </a:lnSpc>
                        <a:spcBef>
                          <a:spcPts val="0"/>
                        </a:spcBef>
                        <a:spcAft>
                          <a:spcPts val="1000"/>
                        </a:spcAft>
                      </a:pPr>
                      <a:r>
                        <a:rPr lang="en-CA" sz="1200" dirty="0"/>
                        <a:t>3.67</a:t>
                      </a:r>
                      <a:endParaRPr lang="en-US" sz="1200" dirty="0">
                        <a:latin typeface="Calibri"/>
                        <a:ea typeface="Calibri"/>
                        <a:cs typeface="Times New Roman"/>
                      </a:endParaRPr>
                    </a:p>
                  </a:txBody>
                  <a:tcPr marL="59127" marR="59127" marT="0" marB="0"/>
                </a:tc>
                <a:tc>
                  <a:txBody>
                    <a:bodyPr/>
                    <a:lstStyle/>
                    <a:p>
                      <a:pPr marL="0" marR="0">
                        <a:lnSpc>
                          <a:spcPct val="115000"/>
                        </a:lnSpc>
                        <a:spcBef>
                          <a:spcPts val="0"/>
                        </a:spcBef>
                        <a:spcAft>
                          <a:spcPts val="1000"/>
                        </a:spcAft>
                      </a:pPr>
                      <a:endParaRPr lang="en-CA" sz="1200" dirty="0"/>
                    </a:p>
                    <a:p>
                      <a:pPr marL="0" marR="0">
                        <a:lnSpc>
                          <a:spcPct val="115000"/>
                        </a:lnSpc>
                        <a:spcBef>
                          <a:spcPts val="0"/>
                        </a:spcBef>
                        <a:spcAft>
                          <a:spcPts val="1000"/>
                        </a:spcAft>
                      </a:pPr>
                      <a:r>
                        <a:rPr lang="en-CA" sz="1200" dirty="0"/>
                        <a:t>U=1 613 586</a:t>
                      </a:r>
                      <a:endParaRPr lang="en-US" sz="1200" dirty="0">
                        <a:latin typeface="Calibri"/>
                        <a:ea typeface="Calibri"/>
                        <a:cs typeface="Times New Roman"/>
                      </a:endParaRPr>
                    </a:p>
                  </a:txBody>
                  <a:tcPr marL="59127" marR="59127" marT="0" marB="0"/>
                </a:tc>
              </a:tr>
            </a:tbl>
          </a:graphicData>
        </a:graphic>
      </p:graphicFrame>
      <p:sp>
        <p:nvSpPr>
          <p:cNvPr id="5" name="TextBox 4"/>
          <p:cNvSpPr txBox="1"/>
          <p:nvPr/>
        </p:nvSpPr>
        <p:spPr>
          <a:xfrm>
            <a:off x="4114800" y="6324600"/>
            <a:ext cx="4876800" cy="553998"/>
          </a:xfrm>
          <a:prstGeom prst="rect">
            <a:avLst/>
          </a:prstGeom>
          <a:noFill/>
        </p:spPr>
        <p:txBody>
          <a:bodyPr wrap="square" rtlCol="0">
            <a:spAutoFit/>
          </a:bodyPr>
          <a:lstStyle/>
          <a:p>
            <a:r>
              <a:rPr lang="en-CA" sz="1000" dirty="0" smtClean="0"/>
              <a:t>Note. N= Sample Size; M = Mean; SD= Standard Deviation; Skew= </a:t>
            </a:r>
            <a:r>
              <a:rPr lang="en-CA" sz="1000" dirty="0" err="1" smtClean="0"/>
              <a:t>Skewness</a:t>
            </a:r>
            <a:r>
              <a:rPr lang="en-CA" sz="1000" dirty="0" smtClean="0"/>
              <a:t> Statistic; U = Mann Whitney U; </a:t>
            </a:r>
            <a:r>
              <a:rPr lang="en-CA" sz="1000" dirty="0" smtClean="0"/>
              <a:t>* </a:t>
            </a:r>
            <a:r>
              <a:rPr lang="en-CA" sz="1000" dirty="0" smtClean="0"/>
              <a:t>Statistically significant at 0.05 level; ** Statistically significant at 0.01 level; *** Statistically significant at &lt;0.001 level</a:t>
            </a:r>
            <a:endParaRPr lang="en-US" sz="10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3886200" y="152400"/>
          <a:ext cx="4876800" cy="6164594"/>
        </p:xfrm>
        <a:graphic>
          <a:graphicData uri="http://schemas.openxmlformats.org/drawingml/2006/table">
            <a:tbl>
              <a:tblPr firstRow="1" bandRow="1">
                <a:tableStyleId>{3C2FFA5D-87B4-456A-9821-1D502468CF0F}</a:tableStyleId>
              </a:tblPr>
              <a:tblGrid>
                <a:gridCol w="1831567"/>
                <a:gridCol w="1014531"/>
                <a:gridCol w="1015351"/>
                <a:gridCol w="1015351"/>
              </a:tblGrid>
              <a:tr h="682429">
                <a:tc>
                  <a:txBody>
                    <a:bodyPr/>
                    <a:lstStyle/>
                    <a:p>
                      <a:pPr marL="0" marR="0">
                        <a:lnSpc>
                          <a:spcPct val="115000"/>
                        </a:lnSpc>
                        <a:spcBef>
                          <a:spcPts val="0"/>
                        </a:spcBef>
                        <a:spcAft>
                          <a:spcPts val="1000"/>
                        </a:spcAft>
                      </a:pPr>
                      <a:endParaRPr lang="en-CA" sz="1200" dirty="0">
                        <a:latin typeface="Times New Roman"/>
                        <a:ea typeface="Calibri"/>
                        <a:cs typeface="Times New Roman"/>
                      </a:endParaRPr>
                    </a:p>
                  </a:txBody>
                  <a:tcPr marL="59674" marR="59674" marT="0" marB="0"/>
                </a:tc>
                <a:tc gridSpan="3">
                  <a:txBody>
                    <a:bodyPr/>
                    <a:lstStyle/>
                    <a:p>
                      <a:pPr marL="0" marR="0" algn="ctr">
                        <a:lnSpc>
                          <a:spcPct val="115000"/>
                        </a:lnSpc>
                        <a:spcBef>
                          <a:spcPts val="0"/>
                        </a:spcBef>
                        <a:spcAft>
                          <a:spcPts val="1000"/>
                        </a:spcAft>
                      </a:pPr>
                      <a:r>
                        <a:rPr lang="en-CA" sz="1400" dirty="0"/>
                        <a:t>CIDI-SF-MD Predicted </a:t>
                      </a:r>
                      <a:r>
                        <a:rPr lang="en-CA" sz="1400" dirty="0" err="1"/>
                        <a:t>Probability</a:t>
                      </a:r>
                      <a:r>
                        <a:rPr lang="en-CA" sz="1400" baseline="30000" dirty="0" err="1"/>
                        <a:t>b</a:t>
                      </a:r>
                      <a:endParaRPr lang="en-US" sz="1400" dirty="0"/>
                    </a:p>
                    <a:p>
                      <a:pPr marL="0" marR="0" algn="ctr">
                        <a:lnSpc>
                          <a:spcPct val="115000"/>
                        </a:lnSpc>
                        <a:spcBef>
                          <a:spcPts val="0"/>
                        </a:spcBef>
                        <a:spcAft>
                          <a:spcPts val="1000"/>
                        </a:spcAft>
                      </a:pPr>
                      <a:r>
                        <a:rPr lang="en-CA" sz="1200" dirty="0"/>
                        <a:t>___________________________________</a:t>
                      </a:r>
                      <a:endParaRPr lang="en-US" sz="1200" dirty="0">
                        <a:latin typeface="Calibri"/>
                        <a:ea typeface="Calibri"/>
                        <a:cs typeface="Times New Roman"/>
                      </a:endParaRPr>
                    </a:p>
                  </a:txBody>
                  <a:tcPr marL="59674" marR="59674" marT="0" marB="0"/>
                </a:tc>
                <a:tc hMerge="1">
                  <a:txBody>
                    <a:bodyPr/>
                    <a:lstStyle/>
                    <a:p>
                      <a:endParaRPr lang="en-US"/>
                    </a:p>
                  </a:txBody>
                  <a:tcPr/>
                </a:tc>
                <a:tc hMerge="1">
                  <a:txBody>
                    <a:bodyPr/>
                    <a:lstStyle/>
                    <a:p>
                      <a:endParaRPr lang="en-US"/>
                    </a:p>
                  </a:txBody>
                  <a:tcPr/>
                </a:tc>
              </a:tr>
              <a:tr h="739952">
                <a:tc>
                  <a:txBody>
                    <a:bodyPr/>
                    <a:lstStyle/>
                    <a:p>
                      <a:pPr marL="0" marR="0">
                        <a:lnSpc>
                          <a:spcPct val="115000"/>
                        </a:lnSpc>
                        <a:spcBef>
                          <a:spcPts val="0"/>
                        </a:spcBef>
                        <a:spcAft>
                          <a:spcPts val="1000"/>
                        </a:spcAft>
                      </a:pPr>
                      <a:endParaRPr lang="en-CA" sz="1200"/>
                    </a:p>
                    <a:p>
                      <a:pPr marL="0" marR="0">
                        <a:lnSpc>
                          <a:spcPct val="115000"/>
                        </a:lnSpc>
                        <a:spcBef>
                          <a:spcPts val="0"/>
                        </a:spcBef>
                        <a:spcAft>
                          <a:spcPts val="1000"/>
                        </a:spcAft>
                      </a:pPr>
                      <a:r>
                        <a:rPr lang="en-CA" sz="1200"/>
                        <a:t>Variable</a:t>
                      </a:r>
                      <a:endParaRPr lang="en-US" sz="1200">
                        <a:latin typeface="Calibri"/>
                        <a:ea typeface="Calibri"/>
                        <a:cs typeface="Times New Roman"/>
                      </a:endParaRPr>
                    </a:p>
                  </a:txBody>
                  <a:tcPr marL="59674" marR="59674" marT="0" marB="0"/>
                </a:tc>
                <a:tc>
                  <a:txBody>
                    <a:bodyPr/>
                    <a:lstStyle/>
                    <a:p>
                      <a:pPr marL="0" marR="0" algn="ctr">
                        <a:lnSpc>
                          <a:spcPct val="115000"/>
                        </a:lnSpc>
                        <a:spcBef>
                          <a:spcPts val="0"/>
                        </a:spcBef>
                        <a:spcAft>
                          <a:spcPts val="0"/>
                        </a:spcAft>
                      </a:pPr>
                      <a:r>
                        <a:rPr lang="en-CA" sz="1200"/>
                        <a:t>Regression</a:t>
                      </a:r>
                      <a:endParaRPr lang="en-US" sz="1200"/>
                    </a:p>
                    <a:p>
                      <a:pPr marL="0" marR="0" algn="ctr">
                        <a:lnSpc>
                          <a:spcPct val="115000"/>
                        </a:lnSpc>
                        <a:spcBef>
                          <a:spcPts val="0"/>
                        </a:spcBef>
                        <a:spcAft>
                          <a:spcPts val="0"/>
                        </a:spcAft>
                      </a:pPr>
                      <a:r>
                        <a:rPr lang="en-CA" sz="1200"/>
                        <a:t> Coefficients (B)</a:t>
                      </a:r>
                      <a:endParaRPr lang="en-US" sz="1200">
                        <a:latin typeface="Calibri"/>
                        <a:ea typeface="Calibri"/>
                        <a:cs typeface="Times New Roman"/>
                      </a:endParaRPr>
                    </a:p>
                  </a:txBody>
                  <a:tcPr marL="59674" marR="59674" marT="0" marB="0"/>
                </a:tc>
                <a:tc>
                  <a:txBody>
                    <a:bodyPr/>
                    <a:lstStyle/>
                    <a:p>
                      <a:pPr marL="0" marR="0" algn="ctr">
                        <a:lnSpc>
                          <a:spcPct val="115000"/>
                        </a:lnSpc>
                        <a:spcBef>
                          <a:spcPts val="0"/>
                        </a:spcBef>
                        <a:spcAft>
                          <a:spcPts val="0"/>
                        </a:spcAft>
                      </a:pPr>
                      <a:r>
                        <a:rPr lang="en-CA" sz="1200" dirty="0"/>
                        <a:t>Standardized</a:t>
                      </a:r>
                      <a:endParaRPr lang="en-US" sz="1200" dirty="0"/>
                    </a:p>
                    <a:p>
                      <a:pPr marL="0" marR="0" algn="ctr">
                        <a:lnSpc>
                          <a:spcPct val="115000"/>
                        </a:lnSpc>
                        <a:spcBef>
                          <a:spcPts val="0"/>
                        </a:spcBef>
                        <a:spcAft>
                          <a:spcPts val="0"/>
                        </a:spcAft>
                      </a:pPr>
                      <a:r>
                        <a:rPr lang="en-CA" sz="1200" dirty="0"/>
                        <a:t>Regression</a:t>
                      </a:r>
                      <a:endParaRPr lang="en-US" sz="1200" dirty="0"/>
                    </a:p>
                    <a:p>
                      <a:pPr marL="0" marR="0" algn="ctr">
                        <a:lnSpc>
                          <a:spcPct val="115000"/>
                        </a:lnSpc>
                        <a:spcBef>
                          <a:spcPts val="0"/>
                        </a:spcBef>
                        <a:spcAft>
                          <a:spcPts val="0"/>
                        </a:spcAft>
                      </a:pPr>
                      <a:r>
                        <a:rPr lang="en-CA" sz="1200" dirty="0"/>
                        <a:t>Coefficients (β)</a:t>
                      </a:r>
                      <a:endParaRPr lang="en-US" sz="1200" dirty="0">
                        <a:latin typeface="Calibri"/>
                        <a:ea typeface="Calibri"/>
                        <a:cs typeface="Times New Roman"/>
                      </a:endParaRPr>
                    </a:p>
                  </a:txBody>
                  <a:tcPr marL="59674" marR="59674" marT="0" marB="0"/>
                </a:tc>
                <a:tc>
                  <a:txBody>
                    <a:bodyPr/>
                    <a:lstStyle/>
                    <a:p>
                      <a:pPr marL="0" marR="0" algn="ctr">
                        <a:lnSpc>
                          <a:spcPct val="115000"/>
                        </a:lnSpc>
                        <a:spcBef>
                          <a:spcPts val="0"/>
                        </a:spcBef>
                        <a:spcAft>
                          <a:spcPts val="0"/>
                        </a:spcAft>
                      </a:pPr>
                      <a:r>
                        <a:rPr lang="en-CA" sz="1200"/>
                        <a:t>Squared Semi-</a:t>
                      </a:r>
                      <a:endParaRPr lang="en-US" sz="1200"/>
                    </a:p>
                    <a:p>
                      <a:pPr marL="0" marR="0" algn="ctr">
                        <a:lnSpc>
                          <a:spcPct val="115000"/>
                        </a:lnSpc>
                        <a:spcBef>
                          <a:spcPts val="0"/>
                        </a:spcBef>
                        <a:spcAft>
                          <a:spcPts val="0"/>
                        </a:spcAft>
                      </a:pPr>
                      <a:r>
                        <a:rPr lang="en-CA" sz="1200"/>
                        <a:t>Partial</a:t>
                      </a:r>
                      <a:endParaRPr lang="en-US" sz="1200"/>
                    </a:p>
                    <a:p>
                      <a:pPr marL="0" marR="0" algn="ctr">
                        <a:lnSpc>
                          <a:spcPct val="115000"/>
                        </a:lnSpc>
                        <a:spcBef>
                          <a:spcPts val="0"/>
                        </a:spcBef>
                        <a:spcAft>
                          <a:spcPts val="0"/>
                        </a:spcAft>
                      </a:pPr>
                      <a:r>
                        <a:rPr lang="en-CA" sz="1200"/>
                        <a:t>Correlations (sr</a:t>
                      </a:r>
                      <a:r>
                        <a:rPr lang="en-CA" sz="1200" baseline="-25000"/>
                        <a:t>i</a:t>
                      </a:r>
                      <a:r>
                        <a:rPr lang="en-CA" sz="1200" baseline="30000"/>
                        <a:t>2</a:t>
                      </a:r>
                      <a:r>
                        <a:rPr lang="en-CA" sz="1200"/>
                        <a:t>)</a:t>
                      </a:r>
                      <a:endParaRPr lang="en-US" sz="1200">
                        <a:latin typeface="Calibri"/>
                        <a:ea typeface="Calibri"/>
                        <a:cs typeface="Times New Roman"/>
                      </a:endParaRPr>
                    </a:p>
                  </a:txBody>
                  <a:tcPr marL="59674" marR="59674" marT="0" marB="0"/>
                </a:tc>
              </a:tr>
              <a:tr h="364478">
                <a:tc>
                  <a:txBody>
                    <a:bodyPr/>
                    <a:lstStyle/>
                    <a:p>
                      <a:pPr marL="0" marR="0">
                        <a:lnSpc>
                          <a:spcPct val="115000"/>
                        </a:lnSpc>
                        <a:spcBef>
                          <a:spcPts val="0"/>
                        </a:spcBef>
                        <a:spcAft>
                          <a:spcPts val="1000"/>
                        </a:spcAft>
                      </a:pPr>
                      <a:r>
                        <a:rPr lang="en-CA" sz="1200"/>
                        <a:t>Sense of Belonging to the Community</a:t>
                      </a:r>
                      <a:endParaRPr lang="en-US" sz="1200">
                        <a:latin typeface="Calibri"/>
                        <a:ea typeface="Calibri"/>
                        <a:cs typeface="Times New Roman"/>
                      </a:endParaRPr>
                    </a:p>
                  </a:txBody>
                  <a:tcPr marL="59674" marR="59674" marT="0" marB="0"/>
                </a:tc>
                <a:tc>
                  <a:txBody>
                    <a:bodyPr/>
                    <a:lstStyle/>
                    <a:p>
                      <a:pPr marL="0" marR="0">
                        <a:lnSpc>
                          <a:spcPct val="115000"/>
                        </a:lnSpc>
                        <a:spcBef>
                          <a:spcPts val="0"/>
                        </a:spcBef>
                        <a:spcAft>
                          <a:spcPts val="1000"/>
                        </a:spcAft>
                      </a:pPr>
                      <a:r>
                        <a:rPr lang="en-CA" sz="1200"/>
                        <a:t>.010</a:t>
                      </a:r>
                      <a:endParaRPr lang="en-US" sz="1200">
                        <a:latin typeface="Calibri"/>
                        <a:ea typeface="Calibri"/>
                        <a:cs typeface="Times New Roman"/>
                      </a:endParaRPr>
                    </a:p>
                  </a:txBody>
                  <a:tcPr marL="59674" marR="59674" marT="0" marB="0"/>
                </a:tc>
                <a:tc>
                  <a:txBody>
                    <a:bodyPr/>
                    <a:lstStyle/>
                    <a:p>
                      <a:pPr marL="0" marR="0">
                        <a:lnSpc>
                          <a:spcPct val="115000"/>
                        </a:lnSpc>
                        <a:spcBef>
                          <a:spcPts val="0"/>
                        </a:spcBef>
                        <a:spcAft>
                          <a:spcPts val="1000"/>
                        </a:spcAft>
                      </a:pPr>
                      <a:r>
                        <a:rPr lang="en-CA" sz="1200" dirty="0"/>
                        <a:t>.038</a:t>
                      </a:r>
                      <a:endParaRPr lang="en-US" sz="1200" dirty="0">
                        <a:latin typeface="Calibri"/>
                        <a:ea typeface="Calibri"/>
                        <a:cs typeface="Times New Roman"/>
                      </a:endParaRPr>
                    </a:p>
                  </a:txBody>
                  <a:tcPr marL="59674" marR="59674" marT="0" marB="0"/>
                </a:tc>
                <a:tc>
                  <a:txBody>
                    <a:bodyPr/>
                    <a:lstStyle/>
                    <a:p>
                      <a:pPr marL="0" marR="0">
                        <a:lnSpc>
                          <a:spcPct val="115000"/>
                        </a:lnSpc>
                        <a:spcBef>
                          <a:spcPts val="0"/>
                        </a:spcBef>
                        <a:spcAft>
                          <a:spcPts val="1000"/>
                        </a:spcAft>
                      </a:pPr>
                      <a:r>
                        <a:rPr lang="en-CA" sz="1200"/>
                        <a:t>.0014</a:t>
                      </a:r>
                      <a:endParaRPr lang="en-US" sz="1200">
                        <a:latin typeface="Calibri"/>
                        <a:ea typeface="Calibri"/>
                        <a:cs typeface="Times New Roman"/>
                      </a:endParaRPr>
                    </a:p>
                  </a:txBody>
                  <a:tcPr marL="59674" marR="59674" marT="0" marB="0"/>
                </a:tc>
              </a:tr>
              <a:tr h="179343">
                <a:tc>
                  <a:txBody>
                    <a:bodyPr/>
                    <a:lstStyle/>
                    <a:p>
                      <a:pPr marL="0" marR="0">
                        <a:lnSpc>
                          <a:spcPct val="115000"/>
                        </a:lnSpc>
                        <a:spcBef>
                          <a:spcPts val="0"/>
                        </a:spcBef>
                        <a:spcAft>
                          <a:spcPts val="1000"/>
                        </a:spcAft>
                      </a:pPr>
                      <a:r>
                        <a:rPr lang="en-CA" sz="1200"/>
                        <a:t>Self-esteem Scale</a:t>
                      </a:r>
                      <a:endParaRPr lang="en-US" sz="1200">
                        <a:latin typeface="Calibri"/>
                        <a:ea typeface="Calibri"/>
                        <a:cs typeface="Times New Roman"/>
                      </a:endParaRPr>
                    </a:p>
                  </a:txBody>
                  <a:tcPr marL="59674" marR="59674" marT="0" marB="0"/>
                </a:tc>
                <a:tc>
                  <a:txBody>
                    <a:bodyPr/>
                    <a:lstStyle/>
                    <a:p>
                      <a:pPr marL="0" marR="0">
                        <a:lnSpc>
                          <a:spcPct val="115000"/>
                        </a:lnSpc>
                        <a:spcBef>
                          <a:spcPts val="0"/>
                        </a:spcBef>
                        <a:spcAft>
                          <a:spcPts val="1000"/>
                        </a:spcAft>
                      </a:pPr>
                      <a:r>
                        <a:rPr lang="en-CA" sz="1200"/>
                        <a:t>-.007**</a:t>
                      </a:r>
                      <a:endParaRPr lang="en-US" sz="1200">
                        <a:latin typeface="Calibri"/>
                        <a:ea typeface="Calibri"/>
                        <a:cs typeface="Times New Roman"/>
                      </a:endParaRPr>
                    </a:p>
                  </a:txBody>
                  <a:tcPr marL="59674" marR="59674" marT="0" marB="0"/>
                </a:tc>
                <a:tc>
                  <a:txBody>
                    <a:bodyPr/>
                    <a:lstStyle/>
                    <a:p>
                      <a:pPr marL="0" marR="0">
                        <a:lnSpc>
                          <a:spcPct val="115000"/>
                        </a:lnSpc>
                        <a:spcBef>
                          <a:spcPts val="0"/>
                        </a:spcBef>
                        <a:spcAft>
                          <a:spcPts val="1000"/>
                        </a:spcAft>
                      </a:pPr>
                      <a:r>
                        <a:rPr lang="en-CA" sz="1200" dirty="0"/>
                        <a:t>-.083</a:t>
                      </a:r>
                      <a:endParaRPr lang="en-US" sz="1200" dirty="0">
                        <a:latin typeface="Calibri"/>
                        <a:ea typeface="Calibri"/>
                        <a:cs typeface="Times New Roman"/>
                      </a:endParaRPr>
                    </a:p>
                  </a:txBody>
                  <a:tcPr marL="59674" marR="59674" marT="0" marB="0"/>
                </a:tc>
                <a:tc>
                  <a:txBody>
                    <a:bodyPr/>
                    <a:lstStyle/>
                    <a:p>
                      <a:pPr marL="0" marR="0">
                        <a:lnSpc>
                          <a:spcPct val="115000"/>
                        </a:lnSpc>
                        <a:spcBef>
                          <a:spcPts val="0"/>
                        </a:spcBef>
                        <a:spcAft>
                          <a:spcPts val="1000"/>
                        </a:spcAft>
                      </a:pPr>
                      <a:r>
                        <a:rPr lang="en-CA" sz="1200"/>
                        <a:t>.0064</a:t>
                      </a:r>
                      <a:endParaRPr lang="en-US" sz="1200">
                        <a:latin typeface="Calibri"/>
                        <a:ea typeface="Calibri"/>
                        <a:cs typeface="Times New Roman"/>
                      </a:endParaRPr>
                    </a:p>
                  </a:txBody>
                  <a:tcPr marL="59674" marR="59674" marT="0" marB="0"/>
                </a:tc>
              </a:tr>
              <a:tr h="358686">
                <a:tc>
                  <a:txBody>
                    <a:bodyPr/>
                    <a:lstStyle/>
                    <a:p>
                      <a:pPr marL="0" marR="0">
                        <a:lnSpc>
                          <a:spcPct val="115000"/>
                        </a:lnSpc>
                        <a:spcBef>
                          <a:spcPts val="0"/>
                        </a:spcBef>
                        <a:spcAft>
                          <a:spcPts val="1000"/>
                        </a:spcAft>
                      </a:pPr>
                      <a:r>
                        <a:rPr lang="en-CA" sz="1200"/>
                        <a:t>Cultural or Racial Origin</a:t>
                      </a:r>
                      <a:endParaRPr lang="en-US" sz="1200">
                        <a:latin typeface="Calibri"/>
                        <a:ea typeface="Calibri"/>
                        <a:cs typeface="Times New Roman"/>
                      </a:endParaRPr>
                    </a:p>
                  </a:txBody>
                  <a:tcPr marL="59674" marR="59674" marT="0" marB="0"/>
                </a:tc>
                <a:tc>
                  <a:txBody>
                    <a:bodyPr/>
                    <a:lstStyle/>
                    <a:p>
                      <a:pPr marL="0" marR="0">
                        <a:lnSpc>
                          <a:spcPct val="115000"/>
                        </a:lnSpc>
                        <a:spcBef>
                          <a:spcPts val="0"/>
                        </a:spcBef>
                        <a:spcAft>
                          <a:spcPts val="1000"/>
                        </a:spcAft>
                      </a:pPr>
                      <a:r>
                        <a:rPr lang="en-CA" sz="1200"/>
                        <a:t>-.031*</a:t>
                      </a:r>
                      <a:endParaRPr lang="en-US" sz="1200">
                        <a:latin typeface="Calibri"/>
                        <a:ea typeface="Calibri"/>
                        <a:cs typeface="Times New Roman"/>
                      </a:endParaRPr>
                    </a:p>
                  </a:txBody>
                  <a:tcPr marL="59674" marR="59674" marT="0" marB="0"/>
                </a:tc>
                <a:tc>
                  <a:txBody>
                    <a:bodyPr/>
                    <a:lstStyle/>
                    <a:p>
                      <a:pPr marL="0" marR="0">
                        <a:lnSpc>
                          <a:spcPct val="115000"/>
                        </a:lnSpc>
                        <a:spcBef>
                          <a:spcPts val="0"/>
                        </a:spcBef>
                        <a:spcAft>
                          <a:spcPts val="1000"/>
                        </a:spcAft>
                      </a:pPr>
                      <a:r>
                        <a:rPr lang="en-CA" sz="1200" dirty="0"/>
                        <a:t>-.068</a:t>
                      </a:r>
                      <a:endParaRPr lang="en-US" sz="1200" dirty="0">
                        <a:latin typeface="Calibri"/>
                        <a:ea typeface="Calibri"/>
                        <a:cs typeface="Times New Roman"/>
                      </a:endParaRPr>
                    </a:p>
                  </a:txBody>
                  <a:tcPr marL="59674" marR="59674" marT="0" marB="0"/>
                </a:tc>
                <a:tc>
                  <a:txBody>
                    <a:bodyPr/>
                    <a:lstStyle/>
                    <a:p>
                      <a:pPr marL="0" marR="0">
                        <a:lnSpc>
                          <a:spcPct val="115000"/>
                        </a:lnSpc>
                        <a:spcBef>
                          <a:spcPts val="0"/>
                        </a:spcBef>
                        <a:spcAft>
                          <a:spcPts val="1000"/>
                        </a:spcAft>
                      </a:pPr>
                      <a:r>
                        <a:rPr lang="en-CA" sz="1200"/>
                        <a:t>.0035</a:t>
                      </a:r>
                      <a:endParaRPr lang="en-US" sz="1200">
                        <a:latin typeface="Calibri"/>
                        <a:ea typeface="Calibri"/>
                        <a:cs typeface="Times New Roman"/>
                      </a:endParaRPr>
                    </a:p>
                  </a:txBody>
                  <a:tcPr marL="59674" marR="59674" marT="0" marB="0"/>
                </a:tc>
              </a:tr>
              <a:tr h="358686">
                <a:tc>
                  <a:txBody>
                    <a:bodyPr/>
                    <a:lstStyle/>
                    <a:p>
                      <a:pPr marL="0" marR="0">
                        <a:lnSpc>
                          <a:spcPct val="115000"/>
                        </a:lnSpc>
                        <a:spcBef>
                          <a:spcPts val="0"/>
                        </a:spcBef>
                        <a:spcAft>
                          <a:spcPts val="1000"/>
                        </a:spcAft>
                      </a:pPr>
                      <a:r>
                        <a:rPr lang="en-CA" sz="1200"/>
                        <a:t>Length of Time in Canada</a:t>
                      </a:r>
                      <a:endParaRPr lang="en-US" sz="1200">
                        <a:latin typeface="Calibri"/>
                        <a:ea typeface="Calibri"/>
                        <a:cs typeface="Times New Roman"/>
                      </a:endParaRPr>
                    </a:p>
                  </a:txBody>
                  <a:tcPr marL="59674" marR="59674" marT="0" marB="0"/>
                </a:tc>
                <a:tc>
                  <a:txBody>
                    <a:bodyPr/>
                    <a:lstStyle/>
                    <a:p>
                      <a:pPr marL="0" marR="0">
                        <a:lnSpc>
                          <a:spcPct val="115000"/>
                        </a:lnSpc>
                        <a:spcBef>
                          <a:spcPts val="0"/>
                        </a:spcBef>
                        <a:spcAft>
                          <a:spcPts val="1000"/>
                        </a:spcAft>
                      </a:pPr>
                      <a:r>
                        <a:rPr lang="en-CA" sz="1200"/>
                        <a:t>.050**</a:t>
                      </a:r>
                      <a:endParaRPr lang="en-US" sz="1200">
                        <a:latin typeface="Calibri"/>
                        <a:ea typeface="Calibri"/>
                        <a:cs typeface="Times New Roman"/>
                      </a:endParaRPr>
                    </a:p>
                  </a:txBody>
                  <a:tcPr marL="59674" marR="59674" marT="0" marB="0"/>
                </a:tc>
                <a:tc>
                  <a:txBody>
                    <a:bodyPr/>
                    <a:lstStyle/>
                    <a:p>
                      <a:pPr marL="0" marR="0">
                        <a:lnSpc>
                          <a:spcPct val="115000"/>
                        </a:lnSpc>
                        <a:spcBef>
                          <a:spcPts val="0"/>
                        </a:spcBef>
                        <a:spcAft>
                          <a:spcPts val="1000"/>
                        </a:spcAft>
                      </a:pPr>
                      <a:r>
                        <a:rPr lang="en-CA" sz="1200" dirty="0"/>
                        <a:t>.095</a:t>
                      </a:r>
                      <a:endParaRPr lang="en-US" sz="1200" dirty="0">
                        <a:latin typeface="Calibri"/>
                        <a:ea typeface="Calibri"/>
                        <a:cs typeface="Times New Roman"/>
                      </a:endParaRPr>
                    </a:p>
                  </a:txBody>
                  <a:tcPr marL="59674" marR="59674" marT="0" marB="0"/>
                </a:tc>
                <a:tc>
                  <a:txBody>
                    <a:bodyPr/>
                    <a:lstStyle/>
                    <a:p>
                      <a:pPr marL="0" marR="0">
                        <a:lnSpc>
                          <a:spcPct val="115000"/>
                        </a:lnSpc>
                        <a:spcBef>
                          <a:spcPts val="0"/>
                        </a:spcBef>
                        <a:spcAft>
                          <a:spcPts val="1000"/>
                        </a:spcAft>
                      </a:pPr>
                      <a:r>
                        <a:rPr lang="en-CA" sz="1200"/>
                        <a:t>.0066</a:t>
                      </a:r>
                      <a:endParaRPr lang="en-US" sz="1200">
                        <a:latin typeface="Calibri"/>
                        <a:ea typeface="Calibri"/>
                        <a:cs typeface="Times New Roman"/>
                      </a:endParaRPr>
                    </a:p>
                  </a:txBody>
                  <a:tcPr marL="59674" marR="59674" marT="0" marB="0"/>
                </a:tc>
              </a:tr>
              <a:tr h="358686">
                <a:tc>
                  <a:txBody>
                    <a:bodyPr/>
                    <a:lstStyle/>
                    <a:p>
                      <a:pPr marL="0" marR="0">
                        <a:lnSpc>
                          <a:spcPct val="115000"/>
                        </a:lnSpc>
                        <a:spcBef>
                          <a:spcPts val="0"/>
                        </a:spcBef>
                        <a:spcAft>
                          <a:spcPts val="1000"/>
                        </a:spcAft>
                      </a:pPr>
                      <a:r>
                        <a:rPr lang="en-CA" sz="1200"/>
                        <a:t>Total Household Income</a:t>
                      </a:r>
                      <a:endParaRPr lang="en-US" sz="1200">
                        <a:latin typeface="Calibri"/>
                        <a:ea typeface="Calibri"/>
                        <a:cs typeface="Times New Roman"/>
                      </a:endParaRPr>
                    </a:p>
                  </a:txBody>
                  <a:tcPr marL="59674" marR="59674" marT="0" marB="0"/>
                </a:tc>
                <a:tc>
                  <a:txBody>
                    <a:bodyPr/>
                    <a:lstStyle/>
                    <a:p>
                      <a:pPr marL="0" marR="0">
                        <a:lnSpc>
                          <a:spcPct val="115000"/>
                        </a:lnSpc>
                        <a:spcBef>
                          <a:spcPts val="0"/>
                        </a:spcBef>
                        <a:spcAft>
                          <a:spcPts val="1000"/>
                        </a:spcAft>
                      </a:pPr>
                      <a:r>
                        <a:rPr lang="en-CA" sz="1200"/>
                        <a:t>-.006</a:t>
                      </a:r>
                      <a:endParaRPr lang="en-US" sz="1200">
                        <a:latin typeface="Calibri"/>
                        <a:ea typeface="Calibri"/>
                        <a:cs typeface="Times New Roman"/>
                      </a:endParaRPr>
                    </a:p>
                  </a:txBody>
                  <a:tcPr marL="59674" marR="59674" marT="0" marB="0"/>
                </a:tc>
                <a:tc>
                  <a:txBody>
                    <a:bodyPr/>
                    <a:lstStyle/>
                    <a:p>
                      <a:pPr marL="0" marR="0">
                        <a:lnSpc>
                          <a:spcPct val="115000"/>
                        </a:lnSpc>
                        <a:spcBef>
                          <a:spcPts val="0"/>
                        </a:spcBef>
                        <a:spcAft>
                          <a:spcPts val="1000"/>
                        </a:spcAft>
                      </a:pPr>
                      <a:r>
                        <a:rPr lang="en-CA" sz="1200" dirty="0"/>
                        <a:t>-.035</a:t>
                      </a:r>
                      <a:endParaRPr lang="en-US" sz="1200" dirty="0">
                        <a:latin typeface="Calibri"/>
                        <a:ea typeface="Calibri"/>
                        <a:cs typeface="Times New Roman"/>
                      </a:endParaRPr>
                    </a:p>
                  </a:txBody>
                  <a:tcPr marL="59674" marR="59674" marT="0" marB="0"/>
                </a:tc>
                <a:tc>
                  <a:txBody>
                    <a:bodyPr/>
                    <a:lstStyle/>
                    <a:p>
                      <a:pPr marL="0" marR="0">
                        <a:lnSpc>
                          <a:spcPct val="115000"/>
                        </a:lnSpc>
                        <a:spcBef>
                          <a:spcPts val="0"/>
                        </a:spcBef>
                        <a:spcAft>
                          <a:spcPts val="1000"/>
                        </a:spcAft>
                      </a:pPr>
                      <a:r>
                        <a:rPr lang="en-CA" sz="1200"/>
                        <a:t>.00096</a:t>
                      </a:r>
                      <a:endParaRPr lang="en-US" sz="1200">
                        <a:latin typeface="Calibri"/>
                        <a:ea typeface="Calibri"/>
                        <a:cs typeface="Times New Roman"/>
                      </a:endParaRPr>
                    </a:p>
                  </a:txBody>
                  <a:tcPr marL="59674" marR="59674" marT="0" marB="0"/>
                </a:tc>
              </a:tr>
              <a:tr h="179343">
                <a:tc>
                  <a:txBody>
                    <a:bodyPr/>
                    <a:lstStyle/>
                    <a:p>
                      <a:pPr marL="0" marR="0">
                        <a:lnSpc>
                          <a:spcPct val="115000"/>
                        </a:lnSpc>
                        <a:spcBef>
                          <a:spcPts val="0"/>
                        </a:spcBef>
                        <a:spcAft>
                          <a:spcPts val="1000"/>
                        </a:spcAft>
                      </a:pPr>
                      <a:r>
                        <a:rPr lang="en-CA" sz="1200"/>
                        <a:t>Education Level</a:t>
                      </a:r>
                      <a:endParaRPr lang="en-US" sz="1200">
                        <a:latin typeface="Calibri"/>
                        <a:ea typeface="Calibri"/>
                        <a:cs typeface="Times New Roman"/>
                      </a:endParaRPr>
                    </a:p>
                  </a:txBody>
                  <a:tcPr marL="59674" marR="59674" marT="0" marB="0"/>
                </a:tc>
                <a:tc>
                  <a:txBody>
                    <a:bodyPr/>
                    <a:lstStyle/>
                    <a:p>
                      <a:pPr marL="0" marR="0">
                        <a:lnSpc>
                          <a:spcPct val="115000"/>
                        </a:lnSpc>
                        <a:spcBef>
                          <a:spcPts val="0"/>
                        </a:spcBef>
                        <a:spcAft>
                          <a:spcPts val="1000"/>
                        </a:spcAft>
                      </a:pPr>
                      <a:r>
                        <a:rPr lang="en-CA" sz="1200"/>
                        <a:t>.007</a:t>
                      </a:r>
                      <a:endParaRPr lang="en-US" sz="1200">
                        <a:latin typeface="Calibri"/>
                        <a:ea typeface="Calibri"/>
                        <a:cs typeface="Times New Roman"/>
                      </a:endParaRPr>
                    </a:p>
                  </a:txBody>
                  <a:tcPr marL="59674" marR="59674" marT="0" marB="0"/>
                </a:tc>
                <a:tc>
                  <a:txBody>
                    <a:bodyPr/>
                    <a:lstStyle/>
                    <a:p>
                      <a:pPr marL="0" marR="0">
                        <a:lnSpc>
                          <a:spcPct val="115000"/>
                        </a:lnSpc>
                        <a:spcBef>
                          <a:spcPts val="0"/>
                        </a:spcBef>
                        <a:spcAft>
                          <a:spcPts val="1000"/>
                        </a:spcAft>
                      </a:pPr>
                      <a:r>
                        <a:rPr lang="en-CA" sz="1200" dirty="0"/>
                        <a:t>.013</a:t>
                      </a:r>
                      <a:endParaRPr lang="en-US" sz="1200" dirty="0">
                        <a:latin typeface="Calibri"/>
                        <a:ea typeface="Calibri"/>
                        <a:cs typeface="Times New Roman"/>
                      </a:endParaRPr>
                    </a:p>
                  </a:txBody>
                  <a:tcPr marL="59674" marR="59674" marT="0" marB="0"/>
                </a:tc>
                <a:tc>
                  <a:txBody>
                    <a:bodyPr/>
                    <a:lstStyle/>
                    <a:p>
                      <a:pPr marL="0" marR="0">
                        <a:lnSpc>
                          <a:spcPct val="115000"/>
                        </a:lnSpc>
                        <a:spcBef>
                          <a:spcPts val="0"/>
                        </a:spcBef>
                        <a:spcAft>
                          <a:spcPts val="1000"/>
                        </a:spcAft>
                      </a:pPr>
                      <a:r>
                        <a:rPr lang="en-CA" sz="1200"/>
                        <a:t>.00017</a:t>
                      </a:r>
                      <a:endParaRPr lang="en-US" sz="1200">
                        <a:latin typeface="Calibri"/>
                        <a:ea typeface="Calibri"/>
                        <a:cs typeface="Times New Roman"/>
                      </a:endParaRPr>
                    </a:p>
                  </a:txBody>
                  <a:tcPr marL="59674" marR="59674" marT="0" marB="0"/>
                </a:tc>
              </a:tr>
              <a:tr h="358686">
                <a:tc>
                  <a:txBody>
                    <a:bodyPr/>
                    <a:lstStyle/>
                    <a:p>
                      <a:pPr marL="0" marR="0">
                        <a:lnSpc>
                          <a:spcPct val="115000"/>
                        </a:lnSpc>
                        <a:spcBef>
                          <a:spcPts val="0"/>
                        </a:spcBef>
                        <a:spcAft>
                          <a:spcPts val="1000"/>
                        </a:spcAft>
                      </a:pPr>
                      <a:r>
                        <a:rPr lang="en-CA" sz="1200"/>
                        <a:t>Social Support Availability</a:t>
                      </a:r>
                      <a:endParaRPr lang="en-US" sz="1200">
                        <a:latin typeface="Calibri"/>
                        <a:ea typeface="Calibri"/>
                        <a:cs typeface="Times New Roman"/>
                      </a:endParaRPr>
                    </a:p>
                  </a:txBody>
                  <a:tcPr marL="59674" marR="59674" marT="0" marB="0"/>
                </a:tc>
                <a:tc>
                  <a:txBody>
                    <a:bodyPr/>
                    <a:lstStyle/>
                    <a:p>
                      <a:pPr marL="0" marR="0">
                        <a:lnSpc>
                          <a:spcPct val="115000"/>
                        </a:lnSpc>
                        <a:spcBef>
                          <a:spcPts val="0"/>
                        </a:spcBef>
                        <a:spcAft>
                          <a:spcPts val="1000"/>
                        </a:spcAft>
                      </a:pPr>
                      <a:r>
                        <a:rPr lang="en-CA" sz="1200"/>
                        <a:t>.153</a:t>
                      </a:r>
                      <a:endParaRPr lang="en-US" sz="1200">
                        <a:latin typeface="Calibri"/>
                        <a:ea typeface="Calibri"/>
                        <a:cs typeface="Times New Roman"/>
                      </a:endParaRPr>
                    </a:p>
                  </a:txBody>
                  <a:tcPr marL="59674" marR="59674" marT="0" marB="0"/>
                </a:tc>
                <a:tc>
                  <a:txBody>
                    <a:bodyPr/>
                    <a:lstStyle/>
                    <a:p>
                      <a:pPr marL="0" marR="0">
                        <a:lnSpc>
                          <a:spcPct val="115000"/>
                        </a:lnSpc>
                        <a:spcBef>
                          <a:spcPts val="0"/>
                        </a:spcBef>
                        <a:spcAft>
                          <a:spcPts val="1000"/>
                        </a:spcAft>
                      </a:pPr>
                      <a:r>
                        <a:rPr lang="en-CA" sz="1200" dirty="0"/>
                        <a:t>.080</a:t>
                      </a:r>
                      <a:endParaRPr lang="en-US" sz="1200" dirty="0">
                        <a:latin typeface="Calibri"/>
                        <a:ea typeface="Calibri"/>
                        <a:cs typeface="Times New Roman"/>
                      </a:endParaRPr>
                    </a:p>
                  </a:txBody>
                  <a:tcPr marL="59674" marR="59674" marT="0" marB="0"/>
                </a:tc>
                <a:tc>
                  <a:txBody>
                    <a:bodyPr/>
                    <a:lstStyle/>
                    <a:p>
                      <a:pPr marL="0" marR="0">
                        <a:lnSpc>
                          <a:spcPct val="115000"/>
                        </a:lnSpc>
                        <a:spcBef>
                          <a:spcPts val="0"/>
                        </a:spcBef>
                        <a:spcAft>
                          <a:spcPts val="1000"/>
                        </a:spcAft>
                      </a:pPr>
                      <a:r>
                        <a:rPr lang="en-CA" sz="1200"/>
                        <a:t>.0053</a:t>
                      </a:r>
                      <a:endParaRPr lang="en-US" sz="1200">
                        <a:latin typeface="Calibri"/>
                        <a:ea typeface="Calibri"/>
                        <a:cs typeface="Times New Roman"/>
                      </a:endParaRPr>
                    </a:p>
                  </a:txBody>
                  <a:tcPr marL="59674" marR="59674" marT="0" marB="0"/>
                </a:tc>
              </a:tr>
              <a:tr h="179343">
                <a:tc>
                  <a:txBody>
                    <a:bodyPr/>
                    <a:lstStyle/>
                    <a:p>
                      <a:pPr marL="0" marR="0">
                        <a:lnSpc>
                          <a:spcPct val="115000"/>
                        </a:lnSpc>
                        <a:spcBef>
                          <a:spcPts val="0"/>
                        </a:spcBef>
                        <a:spcAft>
                          <a:spcPts val="1000"/>
                        </a:spcAft>
                      </a:pPr>
                      <a:r>
                        <a:rPr lang="en-CA" sz="1200"/>
                        <a:t>Sex</a:t>
                      </a:r>
                      <a:endParaRPr lang="en-US" sz="1200">
                        <a:latin typeface="Calibri"/>
                        <a:ea typeface="Calibri"/>
                        <a:cs typeface="Times New Roman"/>
                      </a:endParaRPr>
                    </a:p>
                  </a:txBody>
                  <a:tcPr marL="59674" marR="59674" marT="0" marB="0"/>
                </a:tc>
                <a:tc>
                  <a:txBody>
                    <a:bodyPr/>
                    <a:lstStyle/>
                    <a:p>
                      <a:pPr marL="0" marR="0">
                        <a:lnSpc>
                          <a:spcPct val="115000"/>
                        </a:lnSpc>
                        <a:spcBef>
                          <a:spcPts val="0"/>
                        </a:spcBef>
                        <a:spcAft>
                          <a:spcPts val="1000"/>
                        </a:spcAft>
                      </a:pPr>
                      <a:r>
                        <a:rPr lang="en-CA" sz="1200"/>
                        <a:t>.022</a:t>
                      </a:r>
                      <a:endParaRPr lang="en-US" sz="1200">
                        <a:latin typeface="Calibri"/>
                        <a:ea typeface="Calibri"/>
                        <a:cs typeface="Times New Roman"/>
                      </a:endParaRPr>
                    </a:p>
                  </a:txBody>
                  <a:tcPr marL="59674" marR="59674" marT="0" marB="0"/>
                </a:tc>
                <a:tc>
                  <a:txBody>
                    <a:bodyPr/>
                    <a:lstStyle/>
                    <a:p>
                      <a:pPr marL="0" marR="0">
                        <a:lnSpc>
                          <a:spcPct val="115000"/>
                        </a:lnSpc>
                        <a:spcBef>
                          <a:spcPts val="0"/>
                        </a:spcBef>
                        <a:spcAft>
                          <a:spcPts val="1000"/>
                        </a:spcAft>
                      </a:pPr>
                      <a:r>
                        <a:rPr lang="en-CA" sz="1200" dirty="0"/>
                        <a:t>.049</a:t>
                      </a:r>
                      <a:endParaRPr lang="en-US" sz="1200" dirty="0">
                        <a:latin typeface="Calibri"/>
                        <a:ea typeface="Calibri"/>
                        <a:cs typeface="Times New Roman"/>
                      </a:endParaRPr>
                    </a:p>
                  </a:txBody>
                  <a:tcPr marL="59674" marR="59674" marT="0" marB="0"/>
                </a:tc>
                <a:tc>
                  <a:txBody>
                    <a:bodyPr/>
                    <a:lstStyle/>
                    <a:p>
                      <a:pPr marL="0" marR="0">
                        <a:lnSpc>
                          <a:spcPct val="115000"/>
                        </a:lnSpc>
                        <a:spcBef>
                          <a:spcPts val="0"/>
                        </a:spcBef>
                        <a:spcAft>
                          <a:spcPts val="1000"/>
                        </a:spcAft>
                      </a:pPr>
                      <a:r>
                        <a:rPr lang="en-CA" sz="1200"/>
                        <a:t>.002401</a:t>
                      </a:r>
                      <a:endParaRPr lang="en-US" sz="1200">
                        <a:latin typeface="Calibri"/>
                        <a:ea typeface="Calibri"/>
                        <a:cs typeface="Times New Roman"/>
                      </a:endParaRPr>
                    </a:p>
                  </a:txBody>
                  <a:tcPr marL="59674" marR="59674" marT="0" marB="0"/>
                </a:tc>
              </a:tr>
              <a:tr h="179343">
                <a:tc>
                  <a:txBody>
                    <a:bodyPr/>
                    <a:lstStyle/>
                    <a:p>
                      <a:pPr marL="0" marR="0">
                        <a:lnSpc>
                          <a:spcPct val="115000"/>
                        </a:lnSpc>
                        <a:spcBef>
                          <a:spcPts val="0"/>
                        </a:spcBef>
                        <a:spcAft>
                          <a:spcPts val="1000"/>
                        </a:spcAft>
                      </a:pPr>
                      <a:r>
                        <a:rPr lang="en-CA" sz="1200"/>
                        <a:t>Age</a:t>
                      </a:r>
                      <a:endParaRPr lang="en-US" sz="1200">
                        <a:latin typeface="Calibri"/>
                        <a:ea typeface="Calibri"/>
                        <a:cs typeface="Times New Roman"/>
                      </a:endParaRPr>
                    </a:p>
                  </a:txBody>
                  <a:tcPr marL="59674" marR="59674" marT="0" marB="0"/>
                </a:tc>
                <a:tc>
                  <a:txBody>
                    <a:bodyPr/>
                    <a:lstStyle/>
                    <a:p>
                      <a:pPr marL="0" marR="0">
                        <a:lnSpc>
                          <a:spcPct val="115000"/>
                        </a:lnSpc>
                        <a:spcBef>
                          <a:spcPts val="0"/>
                        </a:spcBef>
                        <a:spcAft>
                          <a:spcPts val="1000"/>
                        </a:spcAft>
                      </a:pPr>
                      <a:r>
                        <a:rPr lang="en-CA" sz="1200"/>
                        <a:t>-.009***</a:t>
                      </a:r>
                      <a:endParaRPr lang="en-US" sz="1200">
                        <a:latin typeface="Calibri"/>
                        <a:ea typeface="Calibri"/>
                        <a:cs typeface="Times New Roman"/>
                      </a:endParaRPr>
                    </a:p>
                  </a:txBody>
                  <a:tcPr marL="59674" marR="59674" marT="0" marB="0"/>
                </a:tc>
                <a:tc>
                  <a:txBody>
                    <a:bodyPr/>
                    <a:lstStyle/>
                    <a:p>
                      <a:pPr marL="0" marR="0">
                        <a:lnSpc>
                          <a:spcPct val="115000"/>
                        </a:lnSpc>
                        <a:spcBef>
                          <a:spcPts val="0"/>
                        </a:spcBef>
                        <a:spcAft>
                          <a:spcPts val="1000"/>
                        </a:spcAft>
                      </a:pPr>
                      <a:r>
                        <a:rPr lang="en-CA" sz="1200" dirty="0"/>
                        <a:t>-.151</a:t>
                      </a:r>
                      <a:endParaRPr lang="en-US" sz="1200" dirty="0">
                        <a:latin typeface="Calibri"/>
                        <a:ea typeface="Calibri"/>
                        <a:cs typeface="Times New Roman"/>
                      </a:endParaRPr>
                    </a:p>
                  </a:txBody>
                  <a:tcPr marL="59674" marR="59674" marT="0" marB="0"/>
                </a:tc>
                <a:tc>
                  <a:txBody>
                    <a:bodyPr/>
                    <a:lstStyle/>
                    <a:p>
                      <a:pPr marL="0" marR="0">
                        <a:lnSpc>
                          <a:spcPct val="115000"/>
                        </a:lnSpc>
                        <a:spcBef>
                          <a:spcPts val="0"/>
                        </a:spcBef>
                        <a:spcAft>
                          <a:spcPts val="1000"/>
                        </a:spcAft>
                      </a:pPr>
                      <a:r>
                        <a:rPr lang="en-CA" sz="1200"/>
                        <a:t>.010609</a:t>
                      </a:r>
                      <a:endParaRPr lang="en-US" sz="1200">
                        <a:latin typeface="Calibri"/>
                        <a:ea typeface="Calibri"/>
                        <a:cs typeface="Times New Roman"/>
                      </a:endParaRPr>
                    </a:p>
                  </a:txBody>
                  <a:tcPr marL="59674" marR="59674" marT="0" marB="0"/>
                </a:tc>
              </a:tr>
              <a:tr h="179343">
                <a:tc>
                  <a:txBody>
                    <a:bodyPr/>
                    <a:lstStyle/>
                    <a:p>
                      <a:pPr marL="0" marR="0">
                        <a:lnSpc>
                          <a:spcPct val="115000"/>
                        </a:lnSpc>
                        <a:spcBef>
                          <a:spcPts val="0"/>
                        </a:spcBef>
                        <a:spcAft>
                          <a:spcPts val="1000"/>
                        </a:spcAft>
                      </a:pPr>
                      <a:r>
                        <a:rPr lang="en-CA" sz="1200"/>
                        <a:t>Languages –Can Speak</a:t>
                      </a:r>
                      <a:endParaRPr lang="en-US" sz="1200">
                        <a:latin typeface="Calibri"/>
                        <a:ea typeface="Calibri"/>
                        <a:cs typeface="Times New Roman"/>
                      </a:endParaRPr>
                    </a:p>
                  </a:txBody>
                  <a:tcPr marL="59674" marR="59674" marT="0" marB="0"/>
                </a:tc>
                <a:tc>
                  <a:txBody>
                    <a:bodyPr/>
                    <a:lstStyle/>
                    <a:p>
                      <a:pPr marL="0" marR="0">
                        <a:lnSpc>
                          <a:spcPct val="115000"/>
                        </a:lnSpc>
                        <a:spcBef>
                          <a:spcPts val="0"/>
                        </a:spcBef>
                        <a:spcAft>
                          <a:spcPts val="1000"/>
                        </a:spcAft>
                      </a:pPr>
                      <a:r>
                        <a:rPr lang="en-CA" sz="1200"/>
                        <a:t>.030</a:t>
                      </a:r>
                      <a:endParaRPr lang="en-US" sz="1200">
                        <a:latin typeface="Calibri"/>
                        <a:ea typeface="Calibri"/>
                        <a:cs typeface="Times New Roman"/>
                      </a:endParaRPr>
                    </a:p>
                  </a:txBody>
                  <a:tcPr marL="59674" marR="59674" marT="0" marB="0"/>
                </a:tc>
                <a:tc>
                  <a:txBody>
                    <a:bodyPr/>
                    <a:lstStyle/>
                    <a:p>
                      <a:pPr marL="0" marR="0">
                        <a:lnSpc>
                          <a:spcPct val="115000"/>
                        </a:lnSpc>
                        <a:spcBef>
                          <a:spcPts val="0"/>
                        </a:spcBef>
                        <a:spcAft>
                          <a:spcPts val="1000"/>
                        </a:spcAft>
                      </a:pPr>
                      <a:r>
                        <a:rPr lang="en-CA" sz="1200" dirty="0"/>
                        <a:t>.024</a:t>
                      </a:r>
                      <a:endParaRPr lang="en-US" sz="1200" dirty="0">
                        <a:latin typeface="Calibri"/>
                        <a:ea typeface="Calibri"/>
                        <a:cs typeface="Times New Roman"/>
                      </a:endParaRPr>
                    </a:p>
                  </a:txBody>
                  <a:tcPr marL="59674" marR="59674" marT="0" marB="0"/>
                </a:tc>
                <a:tc>
                  <a:txBody>
                    <a:bodyPr/>
                    <a:lstStyle/>
                    <a:p>
                      <a:pPr marL="0" marR="0">
                        <a:lnSpc>
                          <a:spcPct val="115000"/>
                        </a:lnSpc>
                        <a:spcBef>
                          <a:spcPts val="0"/>
                        </a:spcBef>
                        <a:spcAft>
                          <a:spcPts val="1000"/>
                        </a:spcAft>
                      </a:pPr>
                      <a:r>
                        <a:rPr lang="en-CA" sz="1200"/>
                        <a:t>.00053</a:t>
                      </a:r>
                      <a:endParaRPr lang="en-US" sz="1200">
                        <a:latin typeface="Calibri"/>
                        <a:ea typeface="Calibri"/>
                        <a:cs typeface="Times New Roman"/>
                      </a:endParaRPr>
                    </a:p>
                  </a:txBody>
                  <a:tcPr marL="59674" marR="59674" marT="0" marB="0"/>
                </a:tc>
              </a:tr>
              <a:tr h="179343">
                <a:tc>
                  <a:txBody>
                    <a:bodyPr/>
                    <a:lstStyle/>
                    <a:p>
                      <a:pPr marL="0" marR="0">
                        <a:lnSpc>
                          <a:spcPct val="115000"/>
                        </a:lnSpc>
                        <a:spcBef>
                          <a:spcPts val="0"/>
                        </a:spcBef>
                        <a:spcAft>
                          <a:spcPts val="1000"/>
                        </a:spcAft>
                      </a:pPr>
                      <a:r>
                        <a:rPr lang="en-CA" sz="1200"/>
                        <a:t>Common Law</a:t>
                      </a:r>
                      <a:endParaRPr lang="en-US" sz="1200">
                        <a:latin typeface="Calibri"/>
                        <a:ea typeface="Calibri"/>
                        <a:cs typeface="Times New Roman"/>
                      </a:endParaRPr>
                    </a:p>
                  </a:txBody>
                  <a:tcPr marL="59674" marR="59674" marT="0" marB="0"/>
                </a:tc>
                <a:tc>
                  <a:txBody>
                    <a:bodyPr/>
                    <a:lstStyle/>
                    <a:p>
                      <a:pPr marL="0" marR="0">
                        <a:lnSpc>
                          <a:spcPct val="115000"/>
                        </a:lnSpc>
                        <a:spcBef>
                          <a:spcPts val="0"/>
                        </a:spcBef>
                        <a:spcAft>
                          <a:spcPts val="1000"/>
                        </a:spcAft>
                      </a:pPr>
                      <a:r>
                        <a:rPr lang="en-CA" sz="1200"/>
                        <a:t>-.019</a:t>
                      </a:r>
                      <a:endParaRPr lang="en-US" sz="1200">
                        <a:latin typeface="Calibri"/>
                        <a:ea typeface="Calibri"/>
                        <a:cs typeface="Times New Roman"/>
                      </a:endParaRPr>
                    </a:p>
                  </a:txBody>
                  <a:tcPr marL="59674" marR="59674" marT="0" marB="0"/>
                </a:tc>
                <a:tc>
                  <a:txBody>
                    <a:bodyPr/>
                    <a:lstStyle/>
                    <a:p>
                      <a:pPr marL="0" marR="0">
                        <a:lnSpc>
                          <a:spcPct val="115000"/>
                        </a:lnSpc>
                        <a:spcBef>
                          <a:spcPts val="0"/>
                        </a:spcBef>
                        <a:spcAft>
                          <a:spcPts val="1000"/>
                        </a:spcAft>
                      </a:pPr>
                      <a:r>
                        <a:rPr lang="en-CA" sz="1200" dirty="0"/>
                        <a:t>.023</a:t>
                      </a:r>
                      <a:endParaRPr lang="en-US" sz="1200" dirty="0">
                        <a:latin typeface="Calibri"/>
                        <a:ea typeface="Calibri"/>
                        <a:cs typeface="Times New Roman"/>
                      </a:endParaRPr>
                    </a:p>
                  </a:txBody>
                  <a:tcPr marL="59674" marR="59674" marT="0" marB="0"/>
                </a:tc>
                <a:tc>
                  <a:txBody>
                    <a:bodyPr/>
                    <a:lstStyle/>
                    <a:p>
                      <a:pPr marL="0" marR="0">
                        <a:lnSpc>
                          <a:spcPct val="115000"/>
                        </a:lnSpc>
                        <a:spcBef>
                          <a:spcPts val="0"/>
                        </a:spcBef>
                        <a:spcAft>
                          <a:spcPts val="1000"/>
                        </a:spcAft>
                      </a:pPr>
                      <a:r>
                        <a:rPr lang="en-CA" sz="1200"/>
                        <a:t>.0004</a:t>
                      </a:r>
                      <a:endParaRPr lang="en-US" sz="1200">
                        <a:latin typeface="Calibri"/>
                        <a:ea typeface="Calibri"/>
                        <a:cs typeface="Times New Roman"/>
                      </a:endParaRPr>
                    </a:p>
                  </a:txBody>
                  <a:tcPr marL="59674" marR="59674" marT="0" marB="0"/>
                </a:tc>
              </a:tr>
              <a:tr h="364478">
                <a:tc>
                  <a:txBody>
                    <a:bodyPr/>
                    <a:lstStyle/>
                    <a:p>
                      <a:pPr marL="0" marR="0">
                        <a:lnSpc>
                          <a:spcPct val="115000"/>
                        </a:lnSpc>
                        <a:spcBef>
                          <a:spcPts val="0"/>
                        </a:spcBef>
                        <a:spcAft>
                          <a:spcPts val="1000"/>
                        </a:spcAft>
                      </a:pPr>
                      <a:r>
                        <a:rPr lang="en-CA" sz="1200"/>
                        <a:t>Widowed/Separated/ Divorced</a:t>
                      </a:r>
                      <a:endParaRPr lang="en-US" sz="1200">
                        <a:latin typeface="Calibri"/>
                        <a:ea typeface="Calibri"/>
                        <a:cs typeface="Times New Roman"/>
                      </a:endParaRPr>
                    </a:p>
                  </a:txBody>
                  <a:tcPr marL="59674" marR="59674" marT="0" marB="0"/>
                </a:tc>
                <a:tc>
                  <a:txBody>
                    <a:bodyPr/>
                    <a:lstStyle/>
                    <a:p>
                      <a:pPr marL="0" marR="0">
                        <a:lnSpc>
                          <a:spcPct val="115000"/>
                        </a:lnSpc>
                        <a:spcBef>
                          <a:spcPts val="0"/>
                        </a:spcBef>
                        <a:spcAft>
                          <a:spcPts val="1000"/>
                        </a:spcAft>
                      </a:pPr>
                      <a:r>
                        <a:rPr lang="en-CA" sz="1200"/>
                        <a:t>.031</a:t>
                      </a:r>
                      <a:endParaRPr lang="en-US" sz="1200">
                        <a:latin typeface="Calibri"/>
                        <a:ea typeface="Calibri"/>
                        <a:cs typeface="Times New Roman"/>
                      </a:endParaRPr>
                    </a:p>
                  </a:txBody>
                  <a:tcPr marL="59674" marR="59674" marT="0" marB="0"/>
                </a:tc>
                <a:tc>
                  <a:txBody>
                    <a:bodyPr/>
                    <a:lstStyle/>
                    <a:p>
                      <a:pPr marL="0" marR="0">
                        <a:lnSpc>
                          <a:spcPct val="115000"/>
                        </a:lnSpc>
                        <a:spcBef>
                          <a:spcPts val="0"/>
                        </a:spcBef>
                        <a:spcAft>
                          <a:spcPts val="1000"/>
                        </a:spcAft>
                      </a:pPr>
                      <a:r>
                        <a:rPr lang="en-CA" sz="1200" dirty="0"/>
                        <a:t>.054</a:t>
                      </a:r>
                      <a:endParaRPr lang="en-US" sz="1200" dirty="0">
                        <a:latin typeface="Calibri"/>
                        <a:ea typeface="Calibri"/>
                        <a:cs typeface="Times New Roman"/>
                      </a:endParaRPr>
                    </a:p>
                  </a:txBody>
                  <a:tcPr marL="59674" marR="59674" marT="0" marB="0"/>
                </a:tc>
                <a:tc>
                  <a:txBody>
                    <a:bodyPr/>
                    <a:lstStyle/>
                    <a:p>
                      <a:pPr marL="0" marR="0">
                        <a:lnSpc>
                          <a:spcPct val="115000"/>
                        </a:lnSpc>
                        <a:spcBef>
                          <a:spcPts val="0"/>
                        </a:spcBef>
                        <a:spcAft>
                          <a:spcPts val="1000"/>
                        </a:spcAft>
                      </a:pPr>
                      <a:r>
                        <a:rPr lang="en-CA" sz="1200"/>
                        <a:t>.0022</a:t>
                      </a:r>
                      <a:endParaRPr lang="en-US" sz="1200">
                        <a:latin typeface="Calibri"/>
                        <a:ea typeface="Calibri"/>
                        <a:cs typeface="Times New Roman"/>
                      </a:endParaRPr>
                    </a:p>
                  </a:txBody>
                  <a:tcPr marL="59674" marR="59674" marT="0" marB="0"/>
                </a:tc>
              </a:tr>
              <a:tr h="179343">
                <a:tc>
                  <a:txBody>
                    <a:bodyPr/>
                    <a:lstStyle/>
                    <a:p>
                      <a:pPr marL="0" marR="0">
                        <a:lnSpc>
                          <a:spcPct val="115000"/>
                        </a:lnSpc>
                        <a:spcBef>
                          <a:spcPts val="0"/>
                        </a:spcBef>
                        <a:spcAft>
                          <a:spcPts val="1000"/>
                        </a:spcAft>
                      </a:pPr>
                      <a:r>
                        <a:rPr lang="en-CA" sz="1200"/>
                        <a:t>Single – Never Married</a:t>
                      </a:r>
                      <a:endParaRPr lang="en-US" sz="1200">
                        <a:latin typeface="Calibri"/>
                        <a:ea typeface="Calibri"/>
                        <a:cs typeface="Times New Roman"/>
                      </a:endParaRPr>
                    </a:p>
                  </a:txBody>
                  <a:tcPr marL="59674" marR="59674" marT="0" marB="0"/>
                </a:tc>
                <a:tc>
                  <a:txBody>
                    <a:bodyPr/>
                    <a:lstStyle/>
                    <a:p>
                      <a:pPr marL="0" marR="0">
                        <a:lnSpc>
                          <a:spcPct val="115000"/>
                        </a:lnSpc>
                        <a:spcBef>
                          <a:spcPts val="0"/>
                        </a:spcBef>
                        <a:spcAft>
                          <a:spcPts val="1000"/>
                        </a:spcAft>
                      </a:pPr>
                      <a:r>
                        <a:rPr lang="en-CA" sz="1200"/>
                        <a:t>-.011</a:t>
                      </a:r>
                      <a:endParaRPr lang="en-US" sz="1200">
                        <a:latin typeface="Calibri"/>
                        <a:ea typeface="Calibri"/>
                        <a:cs typeface="Times New Roman"/>
                      </a:endParaRPr>
                    </a:p>
                  </a:txBody>
                  <a:tcPr marL="59674" marR="59674" marT="0" marB="0"/>
                </a:tc>
                <a:tc>
                  <a:txBody>
                    <a:bodyPr/>
                    <a:lstStyle/>
                    <a:p>
                      <a:pPr marL="0" marR="0">
                        <a:lnSpc>
                          <a:spcPct val="115000"/>
                        </a:lnSpc>
                        <a:spcBef>
                          <a:spcPts val="0"/>
                        </a:spcBef>
                        <a:spcAft>
                          <a:spcPts val="1000"/>
                        </a:spcAft>
                      </a:pPr>
                      <a:r>
                        <a:rPr lang="en-CA" sz="1200" dirty="0"/>
                        <a:t>-.020</a:t>
                      </a:r>
                      <a:endParaRPr lang="en-US" sz="1200" dirty="0">
                        <a:latin typeface="Calibri"/>
                        <a:ea typeface="Calibri"/>
                        <a:cs typeface="Times New Roman"/>
                      </a:endParaRPr>
                    </a:p>
                  </a:txBody>
                  <a:tcPr marL="59674" marR="59674" marT="0" marB="0"/>
                </a:tc>
                <a:tc>
                  <a:txBody>
                    <a:bodyPr/>
                    <a:lstStyle/>
                    <a:p>
                      <a:pPr marL="0" marR="0">
                        <a:lnSpc>
                          <a:spcPct val="115000"/>
                        </a:lnSpc>
                        <a:spcBef>
                          <a:spcPts val="0"/>
                        </a:spcBef>
                        <a:spcAft>
                          <a:spcPts val="1000"/>
                        </a:spcAft>
                      </a:pPr>
                      <a:r>
                        <a:rPr lang="en-CA" sz="1200"/>
                        <a:t>.00029</a:t>
                      </a:r>
                      <a:endParaRPr lang="en-US" sz="1200">
                        <a:latin typeface="Calibri"/>
                        <a:ea typeface="Calibri"/>
                        <a:cs typeface="Times New Roman"/>
                      </a:endParaRPr>
                    </a:p>
                  </a:txBody>
                  <a:tcPr marL="59674" marR="59674" marT="0" marB="0"/>
                </a:tc>
              </a:tr>
              <a:tr h="179343">
                <a:tc>
                  <a:txBody>
                    <a:bodyPr/>
                    <a:lstStyle/>
                    <a:p>
                      <a:pPr marL="0" marR="0">
                        <a:lnSpc>
                          <a:spcPct val="115000"/>
                        </a:lnSpc>
                        <a:spcBef>
                          <a:spcPts val="0"/>
                        </a:spcBef>
                        <a:spcAft>
                          <a:spcPts val="1000"/>
                        </a:spcAft>
                      </a:pPr>
                      <a:r>
                        <a:rPr lang="en-CA" sz="1200"/>
                        <a:t>CONSTANT</a:t>
                      </a:r>
                      <a:endParaRPr lang="en-US" sz="1200">
                        <a:latin typeface="Calibri"/>
                        <a:ea typeface="Calibri"/>
                        <a:cs typeface="Times New Roman"/>
                      </a:endParaRPr>
                    </a:p>
                  </a:txBody>
                  <a:tcPr marL="59674" marR="59674" marT="0" marB="0"/>
                </a:tc>
                <a:tc>
                  <a:txBody>
                    <a:bodyPr/>
                    <a:lstStyle/>
                    <a:p>
                      <a:pPr marL="0" marR="0">
                        <a:lnSpc>
                          <a:spcPct val="115000"/>
                        </a:lnSpc>
                        <a:spcBef>
                          <a:spcPts val="0"/>
                        </a:spcBef>
                        <a:spcAft>
                          <a:spcPts val="1000"/>
                        </a:spcAft>
                      </a:pPr>
                      <a:r>
                        <a:rPr lang="en-CA" sz="1200"/>
                        <a:t>.097</a:t>
                      </a:r>
                      <a:endParaRPr lang="en-US" sz="1200">
                        <a:latin typeface="Calibri"/>
                        <a:ea typeface="Calibri"/>
                        <a:cs typeface="Times New Roman"/>
                      </a:endParaRPr>
                    </a:p>
                  </a:txBody>
                  <a:tcPr marL="59674" marR="59674" marT="0" marB="0"/>
                </a:tc>
                <a:tc>
                  <a:txBody>
                    <a:bodyPr/>
                    <a:lstStyle/>
                    <a:p>
                      <a:pPr marL="0" marR="0">
                        <a:lnSpc>
                          <a:spcPct val="115000"/>
                        </a:lnSpc>
                        <a:spcBef>
                          <a:spcPts val="0"/>
                        </a:spcBef>
                        <a:spcAft>
                          <a:spcPts val="1000"/>
                        </a:spcAft>
                      </a:pPr>
                      <a:endParaRPr lang="en-CA" sz="1200" dirty="0">
                        <a:latin typeface="Times New Roman"/>
                        <a:ea typeface="Calibri"/>
                        <a:cs typeface="Times New Roman"/>
                      </a:endParaRPr>
                    </a:p>
                  </a:txBody>
                  <a:tcPr marL="59674" marR="59674" marT="0" marB="0"/>
                </a:tc>
                <a:tc>
                  <a:txBody>
                    <a:bodyPr/>
                    <a:lstStyle/>
                    <a:p>
                      <a:pPr marL="0" marR="0">
                        <a:lnSpc>
                          <a:spcPct val="115000"/>
                        </a:lnSpc>
                        <a:spcBef>
                          <a:spcPts val="0"/>
                        </a:spcBef>
                        <a:spcAft>
                          <a:spcPts val="1000"/>
                        </a:spcAft>
                      </a:pPr>
                      <a:endParaRPr lang="en-CA" sz="1200">
                        <a:latin typeface="Times New Roman"/>
                        <a:ea typeface="Calibri"/>
                        <a:cs typeface="Times New Roman"/>
                      </a:endParaRPr>
                    </a:p>
                  </a:txBody>
                  <a:tcPr marL="59674" marR="59674" marT="0" marB="0"/>
                </a:tc>
              </a:tr>
              <a:tr h="682429">
                <a:tc>
                  <a:txBody>
                    <a:bodyPr/>
                    <a:lstStyle/>
                    <a:p>
                      <a:pPr marL="0" marR="0">
                        <a:lnSpc>
                          <a:spcPct val="115000"/>
                        </a:lnSpc>
                        <a:spcBef>
                          <a:spcPts val="0"/>
                        </a:spcBef>
                        <a:spcAft>
                          <a:spcPts val="1000"/>
                        </a:spcAft>
                      </a:pPr>
                      <a:endParaRPr lang="en-CA" sz="1200">
                        <a:latin typeface="Times New Roman"/>
                        <a:ea typeface="Calibri"/>
                        <a:cs typeface="Times New Roman"/>
                      </a:endParaRPr>
                    </a:p>
                  </a:txBody>
                  <a:tcPr marL="59674" marR="59674" marT="0" marB="0"/>
                </a:tc>
                <a:tc gridSpan="3">
                  <a:txBody>
                    <a:bodyPr/>
                    <a:lstStyle/>
                    <a:p>
                      <a:pPr marL="0" marR="0">
                        <a:lnSpc>
                          <a:spcPct val="115000"/>
                        </a:lnSpc>
                        <a:spcBef>
                          <a:spcPts val="0"/>
                        </a:spcBef>
                        <a:spcAft>
                          <a:spcPts val="1000"/>
                        </a:spcAft>
                      </a:pPr>
                      <a:r>
                        <a:rPr lang="en-CA" sz="1200" dirty="0"/>
                        <a:t>__________________________________</a:t>
                      </a:r>
                      <a:endParaRPr lang="en-US" sz="1200" dirty="0"/>
                    </a:p>
                    <a:p>
                      <a:pPr marL="0" marR="0" algn="ctr">
                        <a:lnSpc>
                          <a:spcPct val="115000"/>
                        </a:lnSpc>
                        <a:spcBef>
                          <a:spcPts val="0"/>
                        </a:spcBef>
                        <a:spcAft>
                          <a:spcPts val="1000"/>
                        </a:spcAft>
                      </a:pPr>
                      <a:r>
                        <a:rPr lang="en-CA" sz="1200" dirty="0"/>
                        <a:t>R= .207 and Adjusted R</a:t>
                      </a:r>
                      <a:r>
                        <a:rPr lang="en-CA" sz="1200" baseline="30000" dirty="0"/>
                        <a:t>2</a:t>
                      </a:r>
                      <a:r>
                        <a:rPr lang="en-CA" sz="1200" dirty="0"/>
                        <a:t>= .036</a:t>
                      </a:r>
                      <a:endParaRPr lang="en-US" sz="1200" dirty="0">
                        <a:latin typeface="Calibri"/>
                        <a:ea typeface="Calibri"/>
                        <a:cs typeface="Times New Roman"/>
                      </a:endParaRPr>
                    </a:p>
                  </a:txBody>
                  <a:tcPr marL="59674" marR="59674" marT="0" marB="0"/>
                </a:tc>
                <a:tc hMerge="1">
                  <a:txBody>
                    <a:bodyPr/>
                    <a:lstStyle/>
                    <a:p>
                      <a:endParaRPr lang="en-US"/>
                    </a:p>
                  </a:txBody>
                  <a:tcPr/>
                </a:tc>
                <a:tc hMerge="1">
                  <a:txBody>
                    <a:bodyPr/>
                    <a:lstStyle/>
                    <a:p>
                      <a:endParaRPr lang="en-US"/>
                    </a:p>
                  </a:txBody>
                  <a:tcPr/>
                </a:tc>
              </a:tr>
            </a:tbl>
          </a:graphicData>
        </a:graphic>
      </p:graphicFrame>
      <p:sp>
        <p:nvSpPr>
          <p:cNvPr id="5" name="TextBox 4"/>
          <p:cNvSpPr txBox="1"/>
          <p:nvPr/>
        </p:nvSpPr>
        <p:spPr>
          <a:xfrm>
            <a:off x="0" y="152400"/>
            <a:ext cx="3733800" cy="7694414"/>
          </a:xfrm>
          <a:prstGeom prst="rect">
            <a:avLst/>
          </a:prstGeom>
          <a:noFill/>
        </p:spPr>
        <p:txBody>
          <a:bodyPr wrap="square" rtlCol="0">
            <a:spAutoFit/>
          </a:bodyPr>
          <a:lstStyle/>
          <a:p>
            <a:r>
              <a:rPr lang="en-CA" sz="2000" b="1" dirty="0" smtClean="0">
                <a:solidFill>
                  <a:srgbClr val="00B0F0"/>
                </a:solidFill>
              </a:rPr>
              <a:t>Multiple </a:t>
            </a:r>
            <a:r>
              <a:rPr lang="en-CA" sz="2000" b="1" dirty="0" err="1" smtClean="0">
                <a:solidFill>
                  <a:srgbClr val="00B0F0"/>
                </a:solidFill>
              </a:rPr>
              <a:t>Regression</a:t>
            </a:r>
            <a:r>
              <a:rPr lang="en-CA" sz="2000" b="1" baseline="30000" dirty="0" err="1" smtClean="0">
                <a:solidFill>
                  <a:srgbClr val="00B0F0"/>
                </a:solidFill>
              </a:rPr>
              <a:t>a</a:t>
            </a:r>
            <a:r>
              <a:rPr lang="en-CA" sz="2000" b="1" dirty="0" smtClean="0">
                <a:solidFill>
                  <a:srgbClr val="00B0F0"/>
                </a:solidFill>
              </a:rPr>
              <a:t> Results </a:t>
            </a:r>
            <a:r>
              <a:rPr lang="en-CA" sz="2000" b="1" dirty="0" smtClean="0">
                <a:solidFill>
                  <a:srgbClr val="00B0F0"/>
                </a:solidFill>
              </a:rPr>
              <a:t>for </a:t>
            </a:r>
            <a:r>
              <a:rPr lang="en-CA" sz="2000" b="1" dirty="0" smtClean="0">
                <a:solidFill>
                  <a:srgbClr val="00B0F0"/>
                </a:solidFill>
              </a:rPr>
              <a:t>CIDI-SF-MD Predicted </a:t>
            </a:r>
            <a:r>
              <a:rPr lang="en-CA" sz="2000" b="1" dirty="0" smtClean="0">
                <a:solidFill>
                  <a:srgbClr val="00B0F0"/>
                </a:solidFill>
              </a:rPr>
              <a:t>Probability among </a:t>
            </a:r>
            <a:r>
              <a:rPr lang="en-CA" sz="2000" b="1" dirty="0" smtClean="0">
                <a:solidFill>
                  <a:srgbClr val="00B0F0"/>
                </a:solidFill>
              </a:rPr>
              <a:t>Immigrant </a:t>
            </a:r>
            <a:r>
              <a:rPr lang="en-CA" sz="2000" b="1" dirty="0" smtClean="0">
                <a:solidFill>
                  <a:srgbClr val="00B0F0"/>
                </a:solidFill>
              </a:rPr>
              <a:t>Canadians</a:t>
            </a:r>
          </a:p>
          <a:p>
            <a:endParaRPr lang="en-CA" sz="2000" b="1" dirty="0" smtClean="0">
              <a:solidFill>
                <a:srgbClr val="00B0F0"/>
              </a:solidFill>
            </a:endParaRPr>
          </a:p>
          <a:p>
            <a:r>
              <a:rPr lang="en-CA" b="1" dirty="0" smtClean="0"/>
              <a:t>Significant predictors of increased depression probability among Canadian immigrants included:</a:t>
            </a:r>
          </a:p>
          <a:p>
            <a:pPr>
              <a:buFont typeface="Wingdings" pitchFamily="2" charset="2"/>
              <a:buChar char="v"/>
            </a:pPr>
            <a:r>
              <a:rPr lang="en-CA" b="1" dirty="0" smtClean="0"/>
              <a:t> Decreased self-esteem</a:t>
            </a:r>
          </a:p>
          <a:p>
            <a:pPr>
              <a:buFont typeface="Wingdings" pitchFamily="2" charset="2"/>
              <a:buChar char="v"/>
            </a:pPr>
            <a:r>
              <a:rPr lang="en-US" b="1" dirty="0" smtClean="0"/>
              <a:t> Being White</a:t>
            </a:r>
          </a:p>
          <a:p>
            <a:pPr>
              <a:buFont typeface="Wingdings" pitchFamily="2" charset="2"/>
              <a:buChar char="v"/>
            </a:pPr>
            <a:r>
              <a:rPr lang="en-US" b="1" dirty="0" smtClean="0"/>
              <a:t> </a:t>
            </a:r>
            <a:r>
              <a:rPr lang="en-US" b="1" dirty="0" smtClean="0"/>
              <a:t>Increased length of time in Canada (10+ yrs)</a:t>
            </a:r>
          </a:p>
          <a:p>
            <a:pPr>
              <a:buFont typeface="Wingdings" pitchFamily="2" charset="2"/>
              <a:buChar char="v"/>
            </a:pPr>
            <a:r>
              <a:rPr lang="en-US" b="1" dirty="0" smtClean="0"/>
              <a:t> </a:t>
            </a:r>
            <a:r>
              <a:rPr lang="en-US" b="1" dirty="0" smtClean="0"/>
              <a:t>Younger age</a:t>
            </a:r>
          </a:p>
          <a:p>
            <a:pPr>
              <a:buFont typeface="Wingdings" pitchFamily="2" charset="2"/>
              <a:buChar char="v"/>
            </a:pPr>
            <a:endParaRPr lang="en-US" b="1" dirty="0" smtClean="0"/>
          </a:p>
          <a:p>
            <a:r>
              <a:rPr lang="en-US" b="1" dirty="0" smtClean="0"/>
              <a:t>Note that this </a:t>
            </a:r>
            <a:r>
              <a:rPr lang="en-US" b="1" dirty="0" smtClean="0">
                <a:solidFill>
                  <a:srgbClr val="92D050"/>
                </a:solidFill>
              </a:rPr>
              <a:t>model only contributes 3.6% to the predicted probability of depression</a:t>
            </a:r>
          </a:p>
          <a:p>
            <a:endParaRPr lang="en-US" b="1" dirty="0" smtClean="0"/>
          </a:p>
          <a:p>
            <a:r>
              <a:rPr lang="en-US" b="1" dirty="0" smtClean="0"/>
              <a:t>Consistent with the findings of Ali (2002) which reported that patterns of depression among immigrants were relatively unaffected by demographic and socioeconomic characteristics</a:t>
            </a:r>
          </a:p>
          <a:p>
            <a:endParaRPr lang="en-US" b="1" dirty="0" smtClean="0"/>
          </a:p>
          <a:p>
            <a:endParaRPr lang="en-US" b="1" dirty="0" smtClean="0"/>
          </a:p>
          <a:p>
            <a:endParaRPr lang="en-US" dirty="0"/>
          </a:p>
        </p:txBody>
      </p:sp>
      <p:sp>
        <p:nvSpPr>
          <p:cNvPr id="29698" name="Rectangle 2"/>
          <p:cNvSpPr>
            <a:spLocks noChangeArrowheads="1"/>
          </p:cNvSpPr>
          <p:nvPr/>
        </p:nvSpPr>
        <p:spPr bwMode="auto">
          <a:xfrm>
            <a:off x="3810000" y="6457890"/>
            <a:ext cx="5486400"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CA" sz="1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Note. </a:t>
            </a:r>
            <a:r>
              <a:rPr kumimoji="0" lang="en-CA" sz="1000" b="0" i="0" u="none" strike="noStrike" cap="none" normalizeH="0" baseline="30000" dirty="0" smtClean="0">
                <a:ln>
                  <a:noFill/>
                </a:ln>
                <a:solidFill>
                  <a:schemeClr val="tx1"/>
                </a:solidFill>
                <a:effectLst/>
                <a:latin typeface="Times New Roman" pitchFamily="18" charset="0"/>
                <a:ea typeface="Calibri" pitchFamily="34" charset="0"/>
                <a:cs typeface="Times New Roman" pitchFamily="18" charset="0"/>
              </a:rPr>
              <a:t>a</a:t>
            </a:r>
            <a:r>
              <a:rPr kumimoji="0" lang="en-CA" sz="1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Variables Entered Simultaneously; </a:t>
            </a:r>
            <a:r>
              <a:rPr kumimoji="0" lang="en-CA" sz="1000" b="0" i="0" u="none" strike="noStrike" cap="none" normalizeH="0" baseline="30000" dirty="0" smtClean="0">
                <a:ln>
                  <a:noFill/>
                </a:ln>
                <a:solidFill>
                  <a:schemeClr val="tx1"/>
                </a:solidFill>
                <a:effectLst/>
                <a:latin typeface="Times New Roman" pitchFamily="18" charset="0"/>
                <a:ea typeface="Calibri" pitchFamily="34" charset="0"/>
                <a:cs typeface="Times New Roman" pitchFamily="18" charset="0"/>
              </a:rPr>
              <a:t>b</a:t>
            </a:r>
            <a:r>
              <a:rPr kumimoji="0" lang="en-CA" sz="1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Variable CIDI-SF-MD Predicted Probability is significantly positively skewed and was not transformable; * p&lt;0.05; **p&lt;0.01; ***p&lt;0.001</a:t>
            </a:r>
            <a:endParaRPr kumimoji="0" lang="en-CA"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0"/>
            <a:ext cx="3657600" cy="685800"/>
          </a:xfrm>
        </p:spPr>
        <p:txBody>
          <a:bodyPr>
            <a:normAutofit fontScale="70000" lnSpcReduction="20000"/>
          </a:bodyPr>
          <a:lstStyle/>
          <a:p>
            <a:pPr>
              <a:buNone/>
            </a:pPr>
            <a:r>
              <a:rPr lang="en-US" dirty="0" smtClean="0"/>
              <a:t>	</a:t>
            </a:r>
            <a:r>
              <a:rPr lang="en-US" sz="3300" b="1" dirty="0" smtClean="0">
                <a:solidFill>
                  <a:srgbClr val="00B0F0"/>
                </a:solidFill>
              </a:rPr>
              <a:t>Seriously Considered Suicide (yes/no)</a:t>
            </a:r>
            <a:endParaRPr lang="en-US" sz="3300" b="1" dirty="0">
              <a:solidFill>
                <a:srgbClr val="00B0F0"/>
              </a:solidFill>
            </a:endParaRPr>
          </a:p>
        </p:txBody>
      </p:sp>
      <p:sp>
        <p:nvSpPr>
          <p:cNvPr id="4" name="TextBox 3"/>
          <p:cNvSpPr txBox="1"/>
          <p:nvPr/>
        </p:nvSpPr>
        <p:spPr>
          <a:xfrm>
            <a:off x="457200" y="762000"/>
            <a:ext cx="3048000" cy="6247864"/>
          </a:xfrm>
          <a:prstGeom prst="rect">
            <a:avLst/>
          </a:prstGeom>
          <a:noFill/>
        </p:spPr>
        <p:txBody>
          <a:bodyPr wrap="square" rtlCol="0">
            <a:spAutoFit/>
          </a:bodyPr>
          <a:lstStyle/>
          <a:p>
            <a:pPr>
              <a:buFont typeface="Wingdings" pitchFamily="2" charset="2"/>
              <a:buChar char="v"/>
            </a:pPr>
            <a:r>
              <a:rPr lang="en-US" sz="1600" dirty="0" smtClean="0"/>
              <a:t>Immigrants were significantly less likely to experience suicidal ideation</a:t>
            </a:r>
          </a:p>
          <a:p>
            <a:pPr>
              <a:buFont typeface="Wingdings" pitchFamily="2" charset="2"/>
              <a:buChar char="v"/>
            </a:pPr>
            <a:endParaRPr lang="en-US" sz="1600" dirty="0" smtClean="0"/>
          </a:p>
          <a:p>
            <a:pPr>
              <a:buFont typeface="Wingdings" pitchFamily="2" charset="2"/>
              <a:buChar char="v"/>
            </a:pPr>
            <a:r>
              <a:rPr lang="en-US" sz="1600" dirty="0" smtClean="0"/>
              <a:t>Odds of suicidal ideation was not significantly different based on gender (different from adjusted OR)</a:t>
            </a:r>
          </a:p>
          <a:p>
            <a:pPr>
              <a:buFont typeface="Wingdings" pitchFamily="2" charset="2"/>
              <a:buChar char="v"/>
            </a:pPr>
            <a:endParaRPr lang="en-US" sz="1600" dirty="0" smtClean="0"/>
          </a:p>
          <a:p>
            <a:pPr>
              <a:buFont typeface="Wingdings" pitchFamily="2" charset="2"/>
              <a:buChar char="v"/>
            </a:pPr>
            <a:r>
              <a:rPr lang="en-US" sz="1600" dirty="0" smtClean="0"/>
              <a:t>Visible minority immigrants were at reduced risk of suicidal ideation </a:t>
            </a:r>
            <a:r>
              <a:rPr lang="en-US" sz="1200" dirty="0" smtClean="0"/>
              <a:t>(Clarke et al., 2008)</a:t>
            </a:r>
          </a:p>
          <a:p>
            <a:pPr>
              <a:buFont typeface="Wingdings" pitchFamily="2" charset="2"/>
              <a:buChar char="v"/>
            </a:pPr>
            <a:endParaRPr lang="en-US" sz="1600" dirty="0" smtClean="0"/>
          </a:p>
          <a:p>
            <a:pPr>
              <a:buFont typeface="Wingdings" pitchFamily="2" charset="2"/>
              <a:buChar char="v"/>
            </a:pPr>
            <a:r>
              <a:rPr lang="en-US" sz="1600" dirty="0" smtClean="0"/>
              <a:t>Married immigrants were at reduced risk of suicidal ideation</a:t>
            </a:r>
          </a:p>
          <a:p>
            <a:pPr>
              <a:buFont typeface="Wingdings" pitchFamily="2" charset="2"/>
              <a:buChar char="v"/>
            </a:pPr>
            <a:endParaRPr lang="en-US" sz="1600" dirty="0" smtClean="0"/>
          </a:p>
          <a:p>
            <a:pPr>
              <a:buFont typeface="Wingdings" pitchFamily="2" charset="2"/>
              <a:buChar char="v"/>
            </a:pPr>
            <a:r>
              <a:rPr lang="en-US" sz="1600" dirty="0" smtClean="0"/>
              <a:t>Widowed/Separated/Divorced and single immigrants were at increased risk</a:t>
            </a:r>
          </a:p>
          <a:p>
            <a:pPr>
              <a:buFont typeface="Wingdings" pitchFamily="2" charset="2"/>
              <a:buChar char="v"/>
            </a:pPr>
            <a:endParaRPr lang="en-US" sz="1600" dirty="0" smtClean="0"/>
          </a:p>
          <a:p>
            <a:pPr>
              <a:buFont typeface="Wingdings" pitchFamily="2" charset="2"/>
              <a:buChar char="v"/>
            </a:pPr>
            <a:r>
              <a:rPr lang="en-US" sz="1600" dirty="0" smtClean="0"/>
              <a:t>No significant difference in risk based on education level or ability to converse in one of the official languages</a:t>
            </a:r>
          </a:p>
          <a:p>
            <a:endParaRPr lang="en-US" sz="1600" dirty="0"/>
          </a:p>
        </p:txBody>
      </p:sp>
      <p:graphicFrame>
        <p:nvGraphicFramePr>
          <p:cNvPr id="5" name="Table 4"/>
          <p:cNvGraphicFramePr>
            <a:graphicFrameLocks noGrp="1"/>
          </p:cNvGraphicFramePr>
          <p:nvPr/>
        </p:nvGraphicFramePr>
        <p:xfrm>
          <a:off x="4114800" y="76200"/>
          <a:ext cx="4495800" cy="6400800"/>
        </p:xfrm>
        <a:graphic>
          <a:graphicData uri="http://schemas.openxmlformats.org/drawingml/2006/table">
            <a:tbl>
              <a:tblPr firstRow="1" bandRow="1">
                <a:tableStyleId>{3C2FFA5D-87B4-456A-9821-1D502468CF0F}</a:tableStyleId>
              </a:tblPr>
              <a:tblGrid>
                <a:gridCol w="2247900"/>
                <a:gridCol w="867595"/>
                <a:gridCol w="1380305"/>
              </a:tblGrid>
              <a:tr h="513525">
                <a:tc>
                  <a:txBody>
                    <a:bodyPr/>
                    <a:lstStyle/>
                    <a:p>
                      <a:pPr marL="0" marR="0">
                        <a:lnSpc>
                          <a:spcPct val="115000"/>
                        </a:lnSpc>
                        <a:spcBef>
                          <a:spcPts val="0"/>
                        </a:spcBef>
                        <a:spcAft>
                          <a:spcPts val="1000"/>
                        </a:spcAft>
                      </a:pPr>
                      <a:endParaRPr lang="en-CA" sz="600" dirty="0">
                        <a:latin typeface="Times New Roman"/>
                        <a:ea typeface="Calibri"/>
                        <a:cs typeface="Times New Roman"/>
                      </a:endParaRPr>
                    </a:p>
                  </a:txBody>
                  <a:tcPr marL="42070" marR="42070" marT="0" marB="0" anchor="b"/>
                </a:tc>
                <a:tc gridSpan="2">
                  <a:txBody>
                    <a:bodyPr/>
                    <a:lstStyle/>
                    <a:p>
                      <a:pPr marL="0" marR="0" algn="ctr">
                        <a:lnSpc>
                          <a:spcPct val="115000"/>
                        </a:lnSpc>
                        <a:spcBef>
                          <a:spcPts val="0"/>
                        </a:spcBef>
                        <a:spcAft>
                          <a:spcPts val="0"/>
                        </a:spcAft>
                      </a:pPr>
                      <a:r>
                        <a:rPr lang="en-CA" sz="1400" dirty="0"/>
                        <a:t>Seriously Considered Suicide</a:t>
                      </a:r>
                      <a:endParaRPr lang="en-US" sz="1400" dirty="0"/>
                    </a:p>
                    <a:p>
                      <a:pPr marL="0" marR="0" algn="ctr">
                        <a:lnSpc>
                          <a:spcPct val="115000"/>
                        </a:lnSpc>
                        <a:spcBef>
                          <a:spcPts val="0"/>
                        </a:spcBef>
                        <a:spcAft>
                          <a:spcPts val="0"/>
                        </a:spcAft>
                      </a:pPr>
                      <a:r>
                        <a:rPr lang="en-CA" sz="1400" dirty="0"/>
                        <a:t>Yes/No</a:t>
                      </a:r>
                      <a:endParaRPr lang="en-US" sz="1400" dirty="0"/>
                    </a:p>
                    <a:p>
                      <a:pPr marL="0" marR="0" algn="ctr">
                        <a:lnSpc>
                          <a:spcPct val="115000"/>
                        </a:lnSpc>
                        <a:spcBef>
                          <a:spcPts val="0"/>
                        </a:spcBef>
                        <a:spcAft>
                          <a:spcPts val="0"/>
                        </a:spcAft>
                      </a:pPr>
                      <a:r>
                        <a:rPr lang="en-CA" sz="600" dirty="0"/>
                        <a:t>______________________</a:t>
                      </a:r>
                      <a:endParaRPr lang="en-US" sz="700" dirty="0">
                        <a:latin typeface="Calibri"/>
                        <a:ea typeface="Calibri"/>
                        <a:cs typeface="Times New Roman"/>
                      </a:endParaRPr>
                    </a:p>
                  </a:txBody>
                  <a:tcPr marL="42070" marR="42070" marT="0" marB="0"/>
                </a:tc>
                <a:tc hMerge="1">
                  <a:txBody>
                    <a:bodyPr/>
                    <a:lstStyle/>
                    <a:p>
                      <a:endParaRPr lang="en-US"/>
                    </a:p>
                  </a:txBody>
                  <a:tcPr/>
                </a:tc>
              </a:tr>
              <a:tr h="192314">
                <a:tc>
                  <a:txBody>
                    <a:bodyPr/>
                    <a:lstStyle/>
                    <a:p>
                      <a:pPr marL="0" marR="0">
                        <a:lnSpc>
                          <a:spcPct val="115000"/>
                        </a:lnSpc>
                        <a:spcBef>
                          <a:spcPts val="0"/>
                        </a:spcBef>
                        <a:spcAft>
                          <a:spcPts val="1000"/>
                        </a:spcAft>
                      </a:pPr>
                      <a:r>
                        <a:rPr lang="en-CA" sz="1200" b="1" dirty="0"/>
                        <a:t>Variable</a:t>
                      </a:r>
                      <a:endParaRPr lang="en-US" sz="1200" b="1" dirty="0">
                        <a:latin typeface="Calibri"/>
                        <a:ea typeface="Calibri"/>
                        <a:cs typeface="Times New Roman"/>
                      </a:endParaRPr>
                    </a:p>
                  </a:txBody>
                  <a:tcPr marL="42070" marR="42070" marT="0" marB="0"/>
                </a:tc>
                <a:tc>
                  <a:txBody>
                    <a:bodyPr/>
                    <a:lstStyle/>
                    <a:p>
                      <a:pPr marL="0" marR="0" algn="ctr">
                        <a:lnSpc>
                          <a:spcPct val="115000"/>
                        </a:lnSpc>
                        <a:spcBef>
                          <a:spcPts val="0"/>
                        </a:spcBef>
                        <a:spcAft>
                          <a:spcPts val="1000"/>
                        </a:spcAft>
                      </a:pPr>
                      <a:r>
                        <a:rPr lang="en-CA" sz="1200" b="1" dirty="0"/>
                        <a:t>OR</a:t>
                      </a:r>
                      <a:endParaRPr lang="en-US" sz="1200" b="1" dirty="0">
                        <a:latin typeface="Calibri"/>
                        <a:ea typeface="Calibri"/>
                        <a:cs typeface="Times New Roman"/>
                      </a:endParaRPr>
                    </a:p>
                  </a:txBody>
                  <a:tcPr marL="42070" marR="42070" marT="0" marB="0"/>
                </a:tc>
                <a:tc>
                  <a:txBody>
                    <a:bodyPr/>
                    <a:lstStyle/>
                    <a:p>
                      <a:pPr marL="0" marR="0" algn="ctr">
                        <a:lnSpc>
                          <a:spcPct val="115000"/>
                        </a:lnSpc>
                        <a:spcBef>
                          <a:spcPts val="0"/>
                        </a:spcBef>
                        <a:spcAft>
                          <a:spcPts val="1000"/>
                        </a:spcAft>
                      </a:pPr>
                      <a:r>
                        <a:rPr lang="en-CA" sz="1200" b="1" dirty="0"/>
                        <a:t>95% CI</a:t>
                      </a:r>
                      <a:endParaRPr lang="en-US" sz="1200" b="1" dirty="0">
                        <a:latin typeface="Calibri"/>
                        <a:ea typeface="Calibri"/>
                        <a:cs typeface="Times New Roman"/>
                      </a:endParaRPr>
                    </a:p>
                  </a:txBody>
                  <a:tcPr marL="42070" marR="42070" marT="0" marB="0"/>
                </a:tc>
              </a:tr>
              <a:tr h="501421">
                <a:tc>
                  <a:txBody>
                    <a:bodyPr/>
                    <a:lstStyle/>
                    <a:p>
                      <a:pPr marL="0" marR="0">
                        <a:lnSpc>
                          <a:spcPct val="115000"/>
                        </a:lnSpc>
                        <a:spcBef>
                          <a:spcPts val="0"/>
                        </a:spcBef>
                        <a:spcAft>
                          <a:spcPts val="0"/>
                        </a:spcAft>
                      </a:pPr>
                      <a:r>
                        <a:rPr lang="en-CA" sz="1000" b="1" dirty="0"/>
                        <a:t>Immigrant</a:t>
                      </a:r>
                      <a:endParaRPr lang="en-US" sz="1000" b="1" dirty="0"/>
                    </a:p>
                    <a:p>
                      <a:pPr marL="457200" marR="0">
                        <a:lnSpc>
                          <a:spcPct val="115000"/>
                        </a:lnSpc>
                        <a:spcBef>
                          <a:spcPts val="0"/>
                        </a:spcBef>
                        <a:spcAft>
                          <a:spcPts val="0"/>
                        </a:spcAft>
                      </a:pPr>
                      <a:r>
                        <a:rPr lang="en-CA" sz="1000" b="1" dirty="0"/>
                        <a:t>Yes</a:t>
                      </a:r>
                      <a:endParaRPr lang="en-US" sz="1000" b="1" dirty="0"/>
                    </a:p>
                    <a:p>
                      <a:pPr marL="457200" marR="0">
                        <a:lnSpc>
                          <a:spcPct val="115000"/>
                        </a:lnSpc>
                        <a:spcBef>
                          <a:spcPts val="0"/>
                        </a:spcBef>
                        <a:spcAft>
                          <a:spcPts val="0"/>
                        </a:spcAft>
                      </a:pPr>
                      <a:r>
                        <a:rPr lang="en-CA" sz="1000" b="1" dirty="0"/>
                        <a:t>No</a:t>
                      </a:r>
                      <a:endParaRPr lang="en-US" sz="1000" b="1" dirty="0">
                        <a:latin typeface="Calibri"/>
                        <a:ea typeface="Calibri"/>
                        <a:cs typeface="Times New Roman"/>
                      </a:endParaRPr>
                    </a:p>
                  </a:txBody>
                  <a:tcPr marL="42070" marR="42070" marT="0" marB="0"/>
                </a:tc>
                <a:tc>
                  <a:txBody>
                    <a:bodyPr/>
                    <a:lstStyle/>
                    <a:p>
                      <a:pPr marL="0" marR="0">
                        <a:lnSpc>
                          <a:spcPct val="115000"/>
                        </a:lnSpc>
                        <a:spcBef>
                          <a:spcPts val="0"/>
                        </a:spcBef>
                        <a:spcAft>
                          <a:spcPts val="0"/>
                        </a:spcAft>
                      </a:pPr>
                      <a:endParaRPr lang="en-CA" sz="1000" b="1" dirty="0"/>
                    </a:p>
                    <a:p>
                      <a:pPr marL="0" marR="0">
                        <a:lnSpc>
                          <a:spcPct val="115000"/>
                        </a:lnSpc>
                        <a:spcBef>
                          <a:spcPts val="0"/>
                        </a:spcBef>
                        <a:spcAft>
                          <a:spcPts val="0"/>
                        </a:spcAft>
                      </a:pPr>
                      <a:r>
                        <a:rPr lang="en-CA" sz="1000" b="1" dirty="0"/>
                        <a:t>.680*</a:t>
                      </a:r>
                      <a:endParaRPr lang="en-US" sz="1000" b="1" dirty="0"/>
                    </a:p>
                    <a:p>
                      <a:pPr marL="0" marR="0">
                        <a:lnSpc>
                          <a:spcPct val="115000"/>
                        </a:lnSpc>
                        <a:spcBef>
                          <a:spcPts val="0"/>
                        </a:spcBef>
                        <a:spcAft>
                          <a:spcPts val="0"/>
                        </a:spcAft>
                      </a:pPr>
                      <a:r>
                        <a:rPr lang="en-CA" sz="1000" b="1" dirty="0"/>
                        <a:t>1.074*</a:t>
                      </a:r>
                      <a:endParaRPr lang="en-US" sz="1000" b="1" dirty="0">
                        <a:latin typeface="Calibri"/>
                        <a:ea typeface="Calibri"/>
                        <a:cs typeface="Times New Roman"/>
                      </a:endParaRPr>
                    </a:p>
                  </a:txBody>
                  <a:tcPr marL="42070" marR="42070" marT="0" marB="0"/>
                </a:tc>
                <a:tc>
                  <a:txBody>
                    <a:bodyPr/>
                    <a:lstStyle/>
                    <a:p>
                      <a:pPr marL="0" marR="0" algn="ctr">
                        <a:lnSpc>
                          <a:spcPct val="115000"/>
                        </a:lnSpc>
                        <a:spcBef>
                          <a:spcPts val="0"/>
                        </a:spcBef>
                        <a:spcAft>
                          <a:spcPts val="0"/>
                        </a:spcAft>
                      </a:pPr>
                      <a:endParaRPr lang="en-CA" sz="1000" b="1" dirty="0"/>
                    </a:p>
                    <a:p>
                      <a:pPr marL="0" marR="0" algn="ctr">
                        <a:lnSpc>
                          <a:spcPct val="115000"/>
                        </a:lnSpc>
                        <a:spcBef>
                          <a:spcPts val="0"/>
                        </a:spcBef>
                        <a:spcAft>
                          <a:spcPts val="0"/>
                        </a:spcAft>
                      </a:pPr>
                      <a:r>
                        <a:rPr lang="en-CA" sz="1000" b="1" dirty="0"/>
                        <a:t>[.539 - .745]</a:t>
                      </a:r>
                      <a:endParaRPr lang="en-US" sz="1000" b="1" dirty="0"/>
                    </a:p>
                    <a:p>
                      <a:pPr marL="0" marR="0" algn="ctr">
                        <a:lnSpc>
                          <a:spcPct val="115000"/>
                        </a:lnSpc>
                        <a:spcBef>
                          <a:spcPts val="0"/>
                        </a:spcBef>
                        <a:spcAft>
                          <a:spcPts val="0"/>
                        </a:spcAft>
                      </a:pPr>
                      <a:r>
                        <a:rPr lang="en-CA" sz="1000" b="1" dirty="0"/>
                        <a:t>[1.051 - 1.097]</a:t>
                      </a:r>
                      <a:endParaRPr lang="en-US" sz="1000" b="1" dirty="0">
                        <a:latin typeface="Calibri"/>
                        <a:ea typeface="Calibri"/>
                        <a:cs typeface="Times New Roman"/>
                      </a:endParaRPr>
                    </a:p>
                  </a:txBody>
                  <a:tcPr marL="42070" marR="42070" marT="0" marB="0"/>
                </a:tc>
              </a:tr>
              <a:tr h="501421">
                <a:tc>
                  <a:txBody>
                    <a:bodyPr/>
                    <a:lstStyle/>
                    <a:p>
                      <a:pPr marL="0" marR="0">
                        <a:lnSpc>
                          <a:spcPct val="115000"/>
                        </a:lnSpc>
                        <a:spcBef>
                          <a:spcPts val="0"/>
                        </a:spcBef>
                        <a:spcAft>
                          <a:spcPts val="0"/>
                        </a:spcAft>
                      </a:pPr>
                      <a:r>
                        <a:rPr lang="en-CA" sz="1000" b="1" dirty="0"/>
                        <a:t>Immigrant –Sex</a:t>
                      </a:r>
                      <a:endParaRPr lang="en-US" sz="1000" b="1" dirty="0"/>
                    </a:p>
                    <a:p>
                      <a:pPr marL="457200" marR="0">
                        <a:lnSpc>
                          <a:spcPct val="115000"/>
                        </a:lnSpc>
                        <a:spcBef>
                          <a:spcPts val="0"/>
                        </a:spcBef>
                        <a:spcAft>
                          <a:spcPts val="0"/>
                        </a:spcAft>
                      </a:pPr>
                      <a:r>
                        <a:rPr lang="en-CA" sz="1000" b="1" dirty="0"/>
                        <a:t>Male</a:t>
                      </a:r>
                      <a:endParaRPr lang="en-US" sz="1000" b="1" dirty="0"/>
                    </a:p>
                    <a:p>
                      <a:pPr marL="457200" marR="0">
                        <a:lnSpc>
                          <a:spcPct val="115000"/>
                        </a:lnSpc>
                        <a:spcBef>
                          <a:spcPts val="0"/>
                        </a:spcBef>
                        <a:spcAft>
                          <a:spcPts val="0"/>
                        </a:spcAft>
                      </a:pPr>
                      <a:r>
                        <a:rPr lang="en-CA" sz="1000" b="1" dirty="0"/>
                        <a:t>Female</a:t>
                      </a:r>
                      <a:endParaRPr lang="en-US" sz="1000" b="1" dirty="0">
                        <a:latin typeface="Calibri"/>
                        <a:ea typeface="Calibri"/>
                        <a:cs typeface="Times New Roman"/>
                      </a:endParaRPr>
                    </a:p>
                  </a:txBody>
                  <a:tcPr marL="42070" marR="42070" marT="0" marB="0"/>
                </a:tc>
                <a:tc>
                  <a:txBody>
                    <a:bodyPr/>
                    <a:lstStyle/>
                    <a:p>
                      <a:pPr marL="0" marR="0">
                        <a:lnSpc>
                          <a:spcPct val="115000"/>
                        </a:lnSpc>
                        <a:spcBef>
                          <a:spcPts val="0"/>
                        </a:spcBef>
                        <a:spcAft>
                          <a:spcPts val="0"/>
                        </a:spcAft>
                      </a:pPr>
                      <a:endParaRPr lang="en-CA" sz="1000" b="1" dirty="0"/>
                    </a:p>
                    <a:p>
                      <a:pPr marL="0" marR="0">
                        <a:lnSpc>
                          <a:spcPct val="115000"/>
                        </a:lnSpc>
                        <a:spcBef>
                          <a:spcPts val="0"/>
                        </a:spcBef>
                        <a:spcAft>
                          <a:spcPts val="0"/>
                        </a:spcAft>
                      </a:pPr>
                      <a:r>
                        <a:rPr lang="en-CA" sz="1000" b="1" dirty="0"/>
                        <a:t>.897</a:t>
                      </a:r>
                      <a:endParaRPr lang="en-US" sz="1000" b="1" dirty="0"/>
                    </a:p>
                    <a:p>
                      <a:pPr marL="0" marR="0">
                        <a:lnSpc>
                          <a:spcPct val="115000"/>
                        </a:lnSpc>
                        <a:spcBef>
                          <a:spcPts val="0"/>
                        </a:spcBef>
                        <a:spcAft>
                          <a:spcPts val="0"/>
                        </a:spcAft>
                      </a:pPr>
                      <a:r>
                        <a:rPr lang="en-CA" sz="1000" b="1" dirty="0"/>
                        <a:t>1.084</a:t>
                      </a:r>
                      <a:endParaRPr lang="en-US" sz="1000" b="1" dirty="0">
                        <a:latin typeface="Calibri"/>
                        <a:ea typeface="Calibri"/>
                        <a:cs typeface="Times New Roman"/>
                      </a:endParaRPr>
                    </a:p>
                  </a:txBody>
                  <a:tcPr marL="42070" marR="42070" marT="0" marB="0"/>
                </a:tc>
                <a:tc>
                  <a:txBody>
                    <a:bodyPr/>
                    <a:lstStyle/>
                    <a:p>
                      <a:pPr marL="0" marR="0" algn="ctr">
                        <a:lnSpc>
                          <a:spcPct val="115000"/>
                        </a:lnSpc>
                        <a:spcBef>
                          <a:spcPts val="0"/>
                        </a:spcBef>
                        <a:spcAft>
                          <a:spcPts val="0"/>
                        </a:spcAft>
                      </a:pPr>
                      <a:endParaRPr lang="en-CA" sz="1000" b="1" dirty="0"/>
                    </a:p>
                    <a:p>
                      <a:pPr marL="0" marR="0" algn="ctr">
                        <a:lnSpc>
                          <a:spcPct val="115000"/>
                        </a:lnSpc>
                        <a:spcBef>
                          <a:spcPts val="0"/>
                        </a:spcBef>
                        <a:spcAft>
                          <a:spcPts val="0"/>
                        </a:spcAft>
                      </a:pPr>
                      <a:r>
                        <a:rPr lang="en-CA" sz="1000" b="1" dirty="0"/>
                        <a:t>[.748 - 1.077]</a:t>
                      </a:r>
                      <a:endParaRPr lang="en-US" sz="1000" b="1" dirty="0"/>
                    </a:p>
                    <a:p>
                      <a:pPr marL="0" marR="0" algn="ctr">
                        <a:lnSpc>
                          <a:spcPct val="115000"/>
                        </a:lnSpc>
                        <a:spcBef>
                          <a:spcPts val="0"/>
                        </a:spcBef>
                        <a:spcAft>
                          <a:spcPts val="0"/>
                        </a:spcAft>
                      </a:pPr>
                      <a:r>
                        <a:rPr lang="en-CA" sz="1000" b="1" dirty="0"/>
                        <a:t>[.956 - 1.228]</a:t>
                      </a:r>
                      <a:endParaRPr lang="en-US" sz="1000" b="1" dirty="0">
                        <a:latin typeface="Calibri"/>
                        <a:ea typeface="Calibri"/>
                        <a:cs typeface="Times New Roman"/>
                      </a:endParaRPr>
                    </a:p>
                  </a:txBody>
                  <a:tcPr marL="42070" marR="42070" marT="0" marB="0"/>
                </a:tc>
              </a:tr>
              <a:tr h="568439">
                <a:tc>
                  <a:txBody>
                    <a:bodyPr/>
                    <a:lstStyle/>
                    <a:p>
                      <a:pPr marL="0" marR="0">
                        <a:lnSpc>
                          <a:spcPct val="115000"/>
                        </a:lnSpc>
                        <a:spcBef>
                          <a:spcPts val="0"/>
                        </a:spcBef>
                        <a:spcAft>
                          <a:spcPts val="0"/>
                        </a:spcAft>
                      </a:pPr>
                      <a:r>
                        <a:rPr lang="en-CA" sz="1000" b="1" dirty="0"/>
                        <a:t>Immigrant -Length of Time in Canada</a:t>
                      </a:r>
                      <a:endParaRPr lang="en-US" sz="1000" b="1" dirty="0"/>
                    </a:p>
                    <a:p>
                      <a:pPr marL="457200" marR="0">
                        <a:lnSpc>
                          <a:spcPct val="115000"/>
                        </a:lnSpc>
                        <a:spcBef>
                          <a:spcPts val="0"/>
                        </a:spcBef>
                        <a:spcAft>
                          <a:spcPts val="0"/>
                        </a:spcAft>
                      </a:pPr>
                      <a:r>
                        <a:rPr lang="en-CA" sz="1000" b="1" dirty="0"/>
                        <a:t>0-9 Years</a:t>
                      </a:r>
                      <a:endParaRPr lang="en-US" sz="1000" b="1" dirty="0"/>
                    </a:p>
                    <a:p>
                      <a:pPr marL="457200" marR="0">
                        <a:lnSpc>
                          <a:spcPct val="115000"/>
                        </a:lnSpc>
                        <a:spcBef>
                          <a:spcPts val="0"/>
                        </a:spcBef>
                        <a:spcAft>
                          <a:spcPts val="0"/>
                        </a:spcAft>
                      </a:pPr>
                      <a:r>
                        <a:rPr lang="en-CA" sz="1000" b="1" dirty="0"/>
                        <a:t>10+ Years</a:t>
                      </a:r>
                      <a:endParaRPr lang="en-US" sz="1000" b="1" dirty="0">
                        <a:latin typeface="Calibri"/>
                        <a:ea typeface="Calibri"/>
                        <a:cs typeface="Times New Roman"/>
                      </a:endParaRPr>
                    </a:p>
                  </a:txBody>
                  <a:tcPr marL="42070" marR="42070" marT="0" marB="0"/>
                </a:tc>
                <a:tc>
                  <a:txBody>
                    <a:bodyPr/>
                    <a:lstStyle/>
                    <a:p>
                      <a:pPr marL="0" marR="0">
                        <a:lnSpc>
                          <a:spcPct val="115000"/>
                        </a:lnSpc>
                        <a:spcBef>
                          <a:spcPts val="0"/>
                        </a:spcBef>
                        <a:spcAft>
                          <a:spcPts val="0"/>
                        </a:spcAft>
                      </a:pPr>
                      <a:endParaRPr lang="en-CA" sz="1000" b="1" dirty="0"/>
                    </a:p>
                    <a:p>
                      <a:pPr marL="0" marR="0">
                        <a:lnSpc>
                          <a:spcPct val="115000"/>
                        </a:lnSpc>
                        <a:spcBef>
                          <a:spcPts val="0"/>
                        </a:spcBef>
                        <a:spcAft>
                          <a:spcPts val="0"/>
                        </a:spcAft>
                      </a:pPr>
                      <a:r>
                        <a:rPr lang="en-CA" sz="1000" b="1" dirty="0"/>
                        <a:t>.605</a:t>
                      </a:r>
                      <a:r>
                        <a:rPr lang="en-CA" sz="1000" b="1" baseline="30000" dirty="0"/>
                        <a:t>*</a:t>
                      </a:r>
                      <a:endParaRPr lang="en-US" sz="1000" b="1" dirty="0"/>
                    </a:p>
                    <a:p>
                      <a:pPr marL="0" marR="0">
                        <a:lnSpc>
                          <a:spcPct val="115000"/>
                        </a:lnSpc>
                        <a:spcBef>
                          <a:spcPts val="0"/>
                        </a:spcBef>
                        <a:spcAft>
                          <a:spcPts val="0"/>
                        </a:spcAft>
                      </a:pPr>
                      <a:r>
                        <a:rPr lang="en-CA" sz="1000" b="1" dirty="0"/>
                        <a:t>1.111*</a:t>
                      </a:r>
                      <a:endParaRPr lang="en-US" sz="1000" b="1" dirty="0">
                        <a:latin typeface="Calibri"/>
                        <a:ea typeface="Calibri"/>
                        <a:cs typeface="Times New Roman"/>
                      </a:endParaRPr>
                    </a:p>
                  </a:txBody>
                  <a:tcPr marL="42070" marR="42070" marT="0" marB="0"/>
                </a:tc>
                <a:tc>
                  <a:txBody>
                    <a:bodyPr/>
                    <a:lstStyle/>
                    <a:p>
                      <a:pPr marL="0" marR="0" algn="ctr">
                        <a:lnSpc>
                          <a:spcPct val="115000"/>
                        </a:lnSpc>
                        <a:spcBef>
                          <a:spcPts val="0"/>
                        </a:spcBef>
                        <a:spcAft>
                          <a:spcPts val="0"/>
                        </a:spcAft>
                      </a:pPr>
                      <a:endParaRPr lang="en-CA" sz="1000" b="1" dirty="0"/>
                    </a:p>
                    <a:p>
                      <a:pPr marL="0" marR="0" algn="ctr">
                        <a:lnSpc>
                          <a:spcPct val="115000"/>
                        </a:lnSpc>
                        <a:spcBef>
                          <a:spcPts val="0"/>
                        </a:spcBef>
                        <a:spcAft>
                          <a:spcPts val="0"/>
                        </a:spcAft>
                      </a:pPr>
                      <a:r>
                        <a:rPr lang="en-CA" sz="1000" b="1" dirty="0"/>
                        <a:t>[.414 - .885]</a:t>
                      </a:r>
                      <a:endParaRPr lang="en-US" sz="1000" b="1" dirty="0"/>
                    </a:p>
                    <a:p>
                      <a:pPr marL="0" marR="0" algn="ctr">
                        <a:lnSpc>
                          <a:spcPct val="115000"/>
                        </a:lnSpc>
                        <a:spcBef>
                          <a:spcPts val="0"/>
                        </a:spcBef>
                        <a:spcAft>
                          <a:spcPts val="0"/>
                        </a:spcAft>
                      </a:pPr>
                      <a:r>
                        <a:rPr lang="en-CA" sz="1000" b="1" dirty="0"/>
                        <a:t>[1.045 – 1.180]</a:t>
                      </a:r>
                      <a:endParaRPr lang="en-US" sz="1000" b="1" dirty="0">
                        <a:latin typeface="Calibri"/>
                        <a:ea typeface="Calibri"/>
                        <a:cs typeface="Times New Roman"/>
                      </a:endParaRPr>
                    </a:p>
                  </a:txBody>
                  <a:tcPr marL="42070" marR="42070" marT="0" marB="0"/>
                </a:tc>
              </a:tr>
              <a:tr h="562725">
                <a:tc>
                  <a:txBody>
                    <a:bodyPr/>
                    <a:lstStyle/>
                    <a:p>
                      <a:pPr marL="0" marR="0">
                        <a:lnSpc>
                          <a:spcPct val="115000"/>
                        </a:lnSpc>
                        <a:spcBef>
                          <a:spcPts val="0"/>
                        </a:spcBef>
                        <a:spcAft>
                          <a:spcPts val="0"/>
                        </a:spcAft>
                      </a:pPr>
                      <a:r>
                        <a:rPr lang="en-CA" sz="1000" b="1" dirty="0"/>
                        <a:t>Immigrant - Cultural or Racial Origin</a:t>
                      </a:r>
                      <a:endParaRPr lang="en-US" sz="1000" b="1" dirty="0"/>
                    </a:p>
                    <a:p>
                      <a:pPr marL="457200" marR="0">
                        <a:lnSpc>
                          <a:spcPct val="115000"/>
                        </a:lnSpc>
                        <a:spcBef>
                          <a:spcPts val="0"/>
                        </a:spcBef>
                        <a:spcAft>
                          <a:spcPts val="0"/>
                        </a:spcAft>
                      </a:pPr>
                      <a:r>
                        <a:rPr lang="en-CA" sz="1000" b="1" dirty="0"/>
                        <a:t>White</a:t>
                      </a:r>
                      <a:endParaRPr lang="en-US" sz="1000" b="1" dirty="0"/>
                    </a:p>
                    <a:p>
                      <a:pPr marL="457200" marR="0">
                        <a:lnSpc>
                          <a:spcPct val="115000"/>
                        </a:lnSpc>
                        <a:spcBef>
                          <a:spcPts val="0"/>
                        </a:spcBef>
                        <a:spcAft>
                          <a:spcPts val="0"/>
                        </a:spcAft>
                      </a:pPr>
                      <a:r>
                        <a:rPr lang="en-CA" sz="1000" b="1" dirty="0"/>
                        <a:t>Visible Minority</a:t>
                      </a:r>
                      <a:endParaRPr lang="en-US" sz="1000" b="1" dirty="0">
                        <a:latin typeface="Calibri"/>
                        <a:ea typeface="Calibri"/>
                        <a:cs typeface="Times New Roman"/>
                      </a:endParaRPr>
                    </a:p>
                  </a:txBody>
                  <a:tcPr marL="42070" marR="42070" marT="0" marB="0"/>
                </a:tc>
                <a:tc>
                  <a:txBody>
                    <a:bodyPr/>
                    <a:lstStyle/>
                    <a:p>
                      <a:pPr marL="0" marR="0">
                        <a:lnSpc>
                          <a:spcPct val="115000"/>
                        </a:lnSpc>
                        <a:spcBef>
                          <a:spcPts val="0"/>
                        </a:spcBef>
                        <a:spcAft>
                          <a:spcPts val="0"/>
                        </a:spcAft>
                      </a:pPr>
                      <a:endParaRPr lang="en-CA" sz="1000" b="1" dirty="0"/>
                    </a:p>
                    <a:p>
                      <a:pPr marL="0" marR="0">
                        <a:lnSpc>
                          <a:spcPct val="115000"/>
                        </a:lnSpc>
                        <a:spcBef>
                          <a:spcPts val="0"/>
                        </a:spcBef>
                        <a:spcAft>
                          <a:spcPts val="0"/>
                        </a:spcAft>
                      </a:pPr>
                      <a:r>
                        <a:rPr lang="en-CA" sz="1000" b="1" dirty="0"/>
                        <a:t>1.245*</a:t>
                      </a:r>
                      <a:endParaRPr lang="en-US" sz="1000" b="1" dirty="0"/>
                    </a:p>
                    <a:p>
                      <a:pPr marL="0" marR="0">
                        <a:lnSpc>
                          <a:spcPct val="115000"/>
                        </a:lnSpc>
                        <a:spcBef>
                          <a:spcPts val="0"/>
                        </a:spcBef>
                        <a:spcAft>
                          <a:spcPts val="0"/>
                        </a:spcAft>
                      </a:pPr>
                      <a:r>
                        <a:rPr lang="en-CA" sz="1000" b="1" dirty="0"/>
                        <a:t>.723</a:t>
                      </a:r>
                      <a:r>
                        <a:rPr lang="en-CA" sz="1000" b="1" baseline="30000" dirty="0"/>
                        <a:t>*</a:t>
                      </a:r>
                      <a:endParaRPr lang="en-US" sz="1000" b="1" dirty="0">
                        <a:latin typeface="Calibri"/>
                        <a:ea typeface="Calibri"/>
                        <a:cs typeface="Times New Roman"/>
                      </a:endParaRPr>
                    </a:p>
                  </a:txBody>
                  <a:tcPr marL="42070" marR="42070" marT="0" marB="0"/>
                </a:tc>
                <a:tc>
                  <a:txBody>
                    <a:bodyPr/>
                    <a:lstStyle/>
                    <a:p>
                      <a:pPr marL="0" marR="0" algn="ctr">
                        <a:lnSpc>
                          <a:spcPct val="115000"/>
                        </a:lnSpc>
                        <a:spcBef>
                          <a:spcPts val="0"/>
                        </a:spcBef>
                        <a:spcAft>
                          <a:spcPts val="0"/>
                        </a:spcAft>
                      </a:pPr>
                      <a:endParaRPr lang="en-CA" sz="1000" b="1" dirty="0"/>
                    </a:p>
                    <a:p>
                      <a:pPr marL="0" marR="0" algn="ctr">
                        <a:lnSpc>
                          <a:spcPct val="115000"/>
                        </a:lnSpc>
                        <a:spcBef>
                          <a:spcPts val="0"/>
                        </a:spcBef>
                        <a:spcAft>
                          <a:spcPts val="0"/>
                        </a:spcAft>
                      </a:pPr>
                      <a:r>
                        <a:rPr lang="en-CA" sz="1000" b="1" dirty="0"/>
                        <a:t>[1.114 - 1.391]</a:t>
                      </a:r>
                      <a:endParaRPr lang="en-US" sz="1000" b="1" dirty="0"/>
                    </a:p>
                    <a:p>
                      <a:pPr marL="0" marR="0" algn="ctr">
                        <a:lnSpc>
                          <a:spcPct val="115000"/>
                        </a:lnSpc>
                        <a:spcBef>
                          <a:spcPts val="0"/>
                        </a:spcBef>
                        <a:spcAft>
                          <a:spcPts val="0"/>
                        </a:spcAft>
                      </a:pPr>
                      <a:r>
                        <a:rPr lang="en-CA" sz="1000" b="1" dirty="0"/>
                        <a:t>[.587 - .890]</a:t>
                      </a:r>
                      <a:endParaRPr lang="en-US" sz="1000" b="1" dirty="0">
                        <a:latin typeface="Calibri"/>
                        <a:ea typeface="Calibri"/>
                        <a:cs typeface="Times New Roman"/>
                      </a:endParaRPr>
                    </a:p>
                  </a:txBody>
                  <a:tcPr marL="42070" marR="42070" marT="0" marB="0"/>
                </a:tc>
              </a:tr>
              <a:tr h="501421">
                <a:tc>
                  <a:txBody>
                    <a:bodyPr/>
                    <a:lstStyle/>
                    <a:p>
                      <a:pPr marL="0" marR="0">
                        <a:lnSpc>
                          <a:spcPct val="115000"/>
                        </a:lnSpc>
                        <a:spcBef>
                          <a:spcPts val="0"/>
                        </a:spcBef>
                        <a:spcAft>
                          <a:spcPts val="0"/>
                        </a:spcAft>
                      </a:pPr>
                      <a:r>
                        <a:rPr lang="en-CA" sz="1000" b="1" dirty="0"/>
                        <a:t>Immigrant – Married</a:t>
                      </a:r>
                      <a:endParaRPr lang="en-US" sz="1000" b="1" dirty="0"/>
                    </a:p>
                    <a:p>
                      <a:pPr marL="457200" marR="0">
                        <a:lnSpc>
                          <a:spcPct val="115000"/>
                        </a:lnSpc>
                        <a:spcBef>
                          <a:spcPts val="0"/>
                        </a:spcBef>
                        <a:spcAft>
                          <a:spcPts val="0"/>
                        </a:spcAft>
                      </a:pPr>
                      <a:r>
                        <a:rPr lang="en-CA" sz="1000" b="1" dirty="0"/>
                        <a:t>Yes</a:t>
                      </a:r>
                      <a:endParaRPr lang="en-US" sz="1000" b="1" dirty="0"/>
                    </a:p>
                    <a:p>
                      <a:pPr marL="457200" marR="0">
                        <a:lnSpc>
                          <a:spcPct val="115000"/>
                        </a:lnSpc>
                        <a:spcBef>
                          <a:spcPts val="0"/>
                        </a:spcBef>
                        <a:spcAft>
                          <a:spcPts val="0"/>
                        </a:spcAft>
                      </a:pPr>
                      <a:r>
                        <a:rPr lang="en-CA" sz="1000" b="1" dirty="0"/>
                        <a:t>No</a:t>
                      </a:r>
                      <a:endParaRPr lang="en-US" sz="1000" b="1" dirty="0">
                        <a:latin typeface="Calibri"/>
                        <a:ea typeface="Calibri"/>
                        <a:cs typeface="Times New Roman"/>
                      </a:endParaRPr>
                    </a:p>
                  </a:txBody>
                  <a:tcPr marL="42070" marR="42070" marT="0" marB="0"/>
                </a:tc>
                <a:tc>
                  <a:txBody>
                    <a:bodyPr/>
                    <a:lstStyle/>
                    <a:p>
                      <a:pPr marL="0" marR="0">
                        <a:lnSpc>
                          <a:spcPct val="115000"/>
                        </a:lnSpc>
                        <a:spcBef>
                          <a:spcPts val="0"/>
                        </a:spcBef>
                        <a:spcAft>
                          <a:spcPts val="0"/>
                        </a:spcAft>
                      </a:pPr>
                      <a:endParaRPr lang="en-CA" sz="1000" b="1" dirty="0"/>
                    </a:p>
                    <a:p>
                      <a:pPr marL="0" marR="0">
                        <a:lnSpc>
                          <a:spcPct val="115000"/>
                        </a:lnSpc>
                        <a:spcBef>
                          <a:spcPts val="0"/>
                        </a:spcBef>
                        <a:spcAft>
                          <a:spcPts val="0"/>
                        </a:spcAft>
                      </a:pPr>
                      <a:r>
                        <a:rPr lang="en-CA" sz="1000" b="1" dirty="0"/>
                        <a:t>.730*</a:t>
                      </a:r>
                      <a:endParaRPr lang="en-US" sz="1000" b="1" dirty="0"/>
                    </a:p>
                    <a:p>
                      <a:pPr marL="0" marR="0">
                        <a:lnSpc>
                          <a:spcPct val="115000"/>
                        </a:lnSpc>
                        <a:spcBef>
                          <a:spcPts val="0"/>
                        </a:spcBef>
                        <a:spcAft>
                          <a:spcPts val="0"/>
                        </a:spcAft>
                      </a:pPr>
                      <a:r>
                        <a:rPr lang="en-CA" sz="1000" b="1" dirty="0"/>
                        <a:t>1.381*</a:t>
                      </a:r>
                      <a:endParaRPr lang="en-US" sz="1000" b="1" dirty="0">
                        <a:latin typeface="Calibri"/>
                        <a:ea typeface="Calibri"/>
                        <a:cs typeface="Times New Roman"/>
                      </a:endParaRPr>
                    </a:p>
                  </a:txBody>
                  <a:tcPr marL="42070" marR="42070" marT="0" marB="0"/>
                </a:tc>
                <a:tc>
                  <a:txBody>
                    <a:bodyPr/>
                    <a:lstStyle/>
                    <a:p>
                      <a:pPr marL="0" marR="0" algn="ctr">
                        <a:lnSpc>
                          <a:spcPct val="115000"/>
                        </a:lnSpc>
                        <a:spcBef>
                          <a:spcPts val="0"/>
                        </a:spcBef>
                        <a:spcAft>
                          <a:spcPts val="0"/>
                        </a:spcAft>
                      </a:pPr>
                      <a:endParaRPr lang="en-CA" sz="1000" b="1" dirty="0"/>
                    </a:p>
                    <a:p>
                      <a:pPr marL="0" marR="0" algn="ctr">
                        <a:lnSpc>
                          <a:spcPct val="115000"/>
                        </a:lnSpc>
                        <a:spcBef>
                          <a:spcPts val="0"/>
                        </a:spcBef>
                        <a:spcAft>
                          <a:spcPts val="0"/>
                        </a:spcAft>
                      </a:pPr>
                      <a:r>
                        <a:rPr lang="en-CA" sz="1000" b="1" dirty="0"/>
                        <a:t>[.615 - .868]</a:t>
                      </a:r>
                      <a:endParaRPr lang="en-US" sz="1000" b="1" dirty="0"/>
                    </a:p>
                    <a:p>
                      <a:pPr marL="0" marR="0" algn="ctr">
                        <a:lnSpc>
                          <a:spcPct val="115000"/>
                        </a:lnSpc>
                        <a:spcBef>
                          <a:spcPts val="0"/>
                        </a:spcBef>
                        <a:spcAft>
                          <a:spcPts val="0"/>
                        </a:spcAft>
                      </a:pPr>
                      <a:r>
                        <a:rPr lang="en-CA" sz="1000" b="1" dirty="0"/>
                        <a:t>[1.207 – 1.581]</a:t>
                      </a:r>
                      <a:endParaRPr lang="en-US" sz="1000" b="1" dirty="0">
                        <a:latin typeface="Calibri"/>
                        <a:ea typeface="Calibri"/>
                        <a:cs typeface="Times New Roman"/>
                      </a:endParaRPr>
                    </a:p>
                  </a:txBody>
                  <a:tcPr marL="42070" marR="42070" marT="0" marB="0"/>
                </a:tc>
              </a:tr>
              <a:tr h="501421">
                <a:tc>
                  <a:txBody>
                    <a:bodyPr/>
                    <a:lstStyle/>
                    <a:p>
                      <a:pPr marL="0" marR="0">
                        <a:lnSpc>
                          <a:spcPct val="115000"/>
                        </a:lnSpc>
                        <a:spcBef>
                          <a:spcPts val="0"/>
                        </a:spcBef>
                        <a:spcAft>
                          <a:spcPts val="0"/>
                        </a:spcAft>
                      </a:pPr>
                      <a:r>
                        <a:rPr lang="en-CA" sz="1000" b="1" dirty="0"/>
                        <a:t>Immigrant – Common Law</a:t>
                      </a:r>
                      <a:endParaRPr lang="en-US" sz="1000" b="1" dirty="0"/>
                    </a:p>
                    <a:p>
                      <a:pPr marL="457200" marR="0">
                        <a:lnSpc>
                          <a:spcPct val="115000"/>
                        </a:lnSpc>
                        <a:spcBef>
                          <a:spcPts val="0"/>
                        </a:spcBef>
                        <a:spcAft>
                          <a:spcPts val="0"/>
                        </a:spcAft>
                      </a:pPr>
                      <a:r>
                        <a:rPr lang="en-CA" sz="1000" b="1" dirty="0"/>
                        <a:t>Yes</a:t>
                      </a:r>
                      <a:endParaRPr lang="en-US" sz="1000" b="1" dirty="0"/>
                    </a:p>
                    <a:p>
                      <a:pPr marL="457200" marR="0">
                        <a:lnSpc>
                          <a:spcPct val="115000"/>
                        </a:lnSpc>
                        <a:spcBef>
                          <a:spcPts val="0"/>
                        </a:spcBef>
                        <a:spcAft>
                          <a:spcPts val="0"/>
                        </a:spcAft>
                      </a:pPr>
                      <a:r>
                        <a:rPr lang="en-CA" sz="1000" b="1" dirty="0"/>
                        <a:t>No</a:t>
                      </a:r>
                      <a:endParaRPr lang="en-US" sz="1000" b="1" dirty="0">
                        <a:latin typeface="Calibri"/>
                        <a:ea typeface="Calibri"/>
                        <a:cs typeface="Times New Roman"/>
                      </a:endParaRPr>
                    </a:p>
                  </a:txBody>
                  <a:tcPr marL="42070" marR="42070" marT="0" marB="0"/>
                </a:tc>
                <a:tc>
                  <a:txBody>
                    <a:bodyPr/>
                    <a:lstStyle/>
                    <a:p>
                      <a:pPr marL="0" marR="0">
                        <a:lnSpc>
                          <a:spcPct val="115000"/>
                        </a:lnSpc>
                        <a:spcBef>
                          <a:spcPts val="0"/>
                        </a:spcBef>
                        <a:spcAft>
                          <a:spcPts val="0"/>
                        </a:spcAft>
                      </a:pPr>
                      <a:endParaRPr lang="en-CA" sz="1000" b="1" dirty="0"/>
                    </a:p>
                    <a:p>
                      <a:pPr marL="0" marR="0">
                        <a:lnSpc>
                          <a:spcPct val="115000"/>
                        </a:lnSpc>
                        <a:spcBef>
                          <a:spcPts val="0"/>
                        </a:spcBef>
                        <a:spcAft>
                          <a:spcPts val="0"/>
                        </a:spcAft>
                      </a:pPr>
                      <a:r>
                        <a:rPr lang="en-CA" sz="1000" b="1" dirty="0"/>
                        <a:t>1.351</a:t>
                      </a:r>
                      <a:endParaRPr lang="en-US" sz="1000" b="1" dirty="0"/>
                    </a:p>
                    <a:p>
                      <a:pPr marL="0" marR="0">
                        <a:lnSpc>
                          <a:spcPct val="115000"/>
                        </a:lnSpc>
                        <a:spcBef>
                          <a:spcPts val="0"/>
                        </a:spcBef>
                        <a:spcAft>
                          <a:spcPts val="0"/>
                        </a:spcAft>
                      </a:pPr>
                      <a:r>
                        <a:rPr lang="en-CA" sz="1000" b="1" dirty="0"/>
                        <a:t>.988</a:t>
                      </a:r>
                      <a:endParaRPr lang="en-US" sz="1000" b="1" dirty="0">
                        <a:latin typeface="Calibri"/>
                        <a:ea typeface="Calibri"/>
                        <a:cs typeface="Times New Roman"/>
                      </a:endParaRPr>
                    </a:p>
                  </a:txBody>
                  <a:tcPr marL="42070" marR="42070" marT="0" marB="0"/>
                </a:tc>
                <a:tc>
                  <a:txBody>
                    <a:bodyPr/>
                    <a:lstStyle/>
                    <a:p>
                      <a:pPr marL="0" marR="0" algn="ctr">
                        <a:lnSpc>
                          <a:spcPct val="115000"/>
                        </a:lnSpc>
                        <a:spcBef>
                          <a:spcPts val="0"/>
                        </a:spcBef>
                        <a:spcAft>
                          <a:spcPts val="0"/>
                        </a:spcAft>
                      </a:pPr>
                      <a:endParaRPr lang="en-CA" sz="1000" b="1" dirty="0"/>
                    </a:p>
                    <a:p>
                      <a:pPr marL="0" marR="0" algn="ctr">
                        <a:lnSpc>
                          <a:spcPct val="115000"/>
                        </a:lnSpc>
                        <a:spcBef>
                          <a:spcPts val="0"/>
                        </a:spcBef>
                        <a:spcAft>
                          <a:spcPts val="0"/>
                        </a:spcAft>
                      </a:pPr>
                      <a:r>
                        <a:rPr lang="en-CA" sz="1000" b="1" dirty="0"/>
                        <a:t>[.664 – 2.752]</a:t>
                      </a:r>
                      <a:endParaRPr lang="en-US" sz="1000" b="1" dirty="0"/>
                    </a:p>
                    <a:p>
                      <a:pPr marL="0" marR="0" algn="ctr">
                        <a:lnSpc>
                          <a:spcPct val="115000"/>
                        </a:lnSpc>
                        <a:spcBef>
                          <a:spcPts val="0"/>
                        </a:spcBef>
                        <a:spcAft>
                          <a:spcPts val="0"/>
                        </a:spcAft>
                      </a:pPr>
                      <a:r>
                        <a:rPr lang="en-CA" sz="1000" b="1" dirty="0"/>
                        <a:t>[.957 – 1.021]</a:t>
                      </a:r>
                      <a:endParaRPr lang="en-US" sz="1000" b="1" dirty="0">
                        <a:latin typeface="Calibri"/>
                        <a:ea typeface="Calibri"/>
                        <a:cs typeface="Times New Roman"/>
                      </a:endParaRPr>
                    </a:p>
                  </a:txBody>
                  <a:tcPr marL="42070" marR="42070" marT="0" marB="0"/>
                </a:tc>
              </a:tr>
              <a:tr h="670939">
                <a:tc>
                  <a:txBody>
                    <a:bodyPr/>
                    <a:lstStyle/>
                    <a:p>
                      <a:pPr marL="0" marR="0">
                        <a:lnSpc>
                          <a:spcPct val="115000"/>
                        </a:lnSpc>
                        <a:spcBef>
                          <a:spcPts val="0"/>
                        </a:spcBef>
                        <a:spcAft>
                          <a:spcPts val="0"/>
                        </a:spcAft>
                      </a:pPr>
                      <a:r>
                        <a:rPr lang="en-CA" sz="1000" b="1" dirty="0"/>
                        <a:t>Immigrant – Widowed/ Separated/ Divorced</a:t>
                      </a:r>
                      <a:endParaRPr lang="en-US" sz="1000" b="1" dirty="0"/>
                    </a:p>
                    <a:p>
                      <a:pPr marL="457200" marR="0">
                        <a:lnSpc>
                          <a:spcPct val="115000"/>
                        </a:lnSpc>
                        <a:spcBef>
                          <a:spcPts val="0"/>
                        </a:spcBef>
                        <a:spcAft>
                          <a:spcPts val="0"/>
                        </a:spcAft>
                      </a:pPr>
                      <a:r>
                        <a:rPr lang="en-CA" sz="1000" b="1" dirty="0"/>
                        <a:t>Yes</a:t>
                      </a:r>
                      <a:endParaRPr lang="en-US" sz="1000" b="1" dirty="0"/>
                    </a:p>
                    <a:p>
                      <a:pPr marL="457200" marR="0">
                        <a:lnSpc>
                          <a:spcPct val="115000"/>
                        </a:lnSpc>
                        <a:spcBef>
                          <a:spcPts val="0"/>
                        </a:spcBef>
                        <a:spcAft>
                          <a:spcPts val="0"/>
                        </a:spcAft>
                      </a:pPr>
                      <a:r>
                        <a:rPr lang="en-CA" sz="1000" b="1" dirty="0"/>
                        <a:t>No</a:t>
                      </a:r>
                      <a:endParaRPr lang="en-US" sz="1000" b="1" dirty="0">
                        <a:latin typeface="Calibri"/>
                        <a:ea typeface="Calibri"/>
                        <a:cs typeface="Times New Roman"/>
                      </a:endParaRPr>
                    </a:p>
                  </a:txBody>
                  <a:tcPr marL="42070" marR="42070" marT="0" marB="0"/>
                </a:tc>
                <a:tc>
                  <a:txBody>
                    <a:bodyPr/>
                    <a:lstStyle/>
                    <a:p>
                      <a:pPr marL="0" marR="0">
                        <a:lnSpc>
                          <a:spcPct val="115000"/>
                        </a:lnSpc>
                        <a:spcBef>
                          <a:spcPts val="0"/>
                        </a:spcBef>
                        <a:spcAft>
                          <a:spcPts val="0"/>
                        </a:spcAft>
                      </a:pPr>
                      <a:endParaRPr lang="en-CA" sz="1000" b="1" dirty="0"/>
                    </a:p>
                    <a:p>
                      <a:pPr marL="0" marR="0">
                        <a:lnSpc>
                          <a:spcPct val="115000"/>
                        </a:lnSpc>
                        <a:spcBef>
                          <a:spcPts val="0"/>
                        </a:spcBef>
                        <a:spcAft>
                          <a:spcPts val="0"/>
                        </a:spcAft>
                      </a:pPr>
                      <a:r>
                        <a:rPr lang="en-CA" sz="1000" b="1" dirty="0"/>
                        <a:t>1.364*</a:t>
                      </a:r>
                      <a:endParaRPr lang="en-US" sz="1000" b="1" dirty="0"/>
                    </a:p>
                    <a:p>
                      <a:pPr marL="0" marR="0">
                        <a:lnSpc>
                          <a:spcPct val="115000"/>
                        </a:lnSpc>
                        <a:spcBef>
                          <a:spcPts val="0"/>
                        </a:spcBef>
                        <a:spcAft>
                          <a:spcPts val="0"/>
                        </a:spcAft>
                      </a:pPr>
                      <a:r>
                        <a:rPr lang="en-CA" sz="1000" b="1" dirty="0"/>
                        <a:t>.905*</a:t>
                      </a:r>
                      <a:endParaRPr lang="en-US" sz="1000" b="1" dirty="0">
                        <a:latin typeface="Calibri"/>
                        <a:ea typeface="Calibri"/>
                        <a:cs typeface="Times New Roman"/>
                      </a:endParaRPr>
                    </a:p>
                  </a:txBody>
                  <a:tcPr marL="42070" marR="42070" marT="0" marB="0"/>
                </a:tc>
                <a:tc>
                  <a:txBody>
                    <a:bodyPr/>
                    <a:lstStyle/>
                    <a:p>
                      <a:pPr marL="0" marR="0" algn="ctr">
                        <a:lnSpc>
                          <a:spcPct val="115000"/>
                        </a:lnSpc>
                        <a:spcBef>
                          <a:spcPts val="0"/>
                        </a:spcBef>
                        <a:spcAft>
                          <a:spcPts val="0"/>
                        </a:spcAft>
                      </a:pPr>
                      <a:endParaRPr lang="en-CA" sz="1000" b="1" dirty="0"/>
                    </a:p>
                    <a:p>
                      <a:pPr marL="0" marR="0" algn="ctr">
                        <a:lnSpc>
                          <a:spcPct val="115000"/>
                        </a:lnSpc>
                        <a:spcBef>
                          <a:spcPts val="0"/>
                        </a:spcBef>
                        <a:spcAft>
                          <a:spcPts val="0"/>
                        </a:spcAft>
                      </a:pPr>
                      <a:r>
                        <a:rPr lang="en-CA" sz="1000" b="1" dirty="0"/>
                        <a:t>[1.067 – 1.743]</a:t>
                      </a:r>
                      <a:endParaRPr lang="en-US" sz="1000" b="1" dirty="0"/>
                    </a:p>
                    <a:p>
                      <a:pPr marL="0" marR="0" algn="ctr">
                        <a:lnSpc>
                          <a:spcPct val="115000"/>
                        </a:lnSpc>
                        <a:spcBef>
                          <a:spcPts val="0"/>
                        </a:spcBef>
                        <a:spcAft>
                          <a:spcPts val="0"/>
                        </a:spcAft>
                      </a:pPr>
                      <a:r>
                        <a:rPr lang="en-CA" sz="1000" b="1" dirty="0"/>
                        <a:t>[.823 - .994]</a:t>
                      </a:r>
                      <a:endParaRPr lang="en-US" sz="1000" b="1" dirty="0">
                        <a:latin typeface="Calibri"/>
                        <a:ea typeface="Calibri"/>
                        <a:cs typeface="Times New Roman"/>
                      </a:endParaRPr>
                    </a:p>
                  </a:txBody>
                  <a:tcPr marL="42070" marR="42070" marT="0" marB="0"/>
                </a:tc>
              </a:tr>
              <a:tr h="501421">
                <a:tc>
                  <a:txBody>
                    <a:bodyPr/>
                    <a:lstStyle/>
                    <a:p>
                      <a:pPr marL="0" marR="0">
                        <a:lnSpc>
                          <a:spcPct val="115000"/>
                        </a:lnSpc>
                        <a:spcBef>
                          <a:spcPts val="0"/>
                        </a:spcBef>
                        <a:spcAft>
                          <a:spcPts val="0"/>
                        </a:spcAft>
                      </a:pPr>
                      <a:r>
                        <a:rPr lang="en-CA" sz="1000" b="1" dirty="0"/>
                        <a:t>Immigrant – Single</a:t>
                      </a:r>
                      <a:endParaRPr lang="en-US" sz="1000" b="1" dirty="0"/>
                    </a:p>
                    <a:p>
                      <a:pPr marL="457200" marR="0">
                        <a:lnSpc>
                          <a:spcPct val="115000"/>
                        </a:lnSpc>
                        <a:spcBef>
                          <a:spcPts val="0"/>
                        </a:spcBef>
                        <a:spcAft>
                          <a:spcPts val="0"/>
                        </a:spcAft>
                      </a:pPr>
                      <a:r>
                        <a:rPr lang="en-CA" sz="1000" b="1" dirty="0"/>
                        <a:t>Yes</a:t>
                      </a:r>
                      <a:endParaRPr lang="en-US" sz="1000" b="1" dirty="0"/>
                    </a:p>
                    <a:p>
                      <a:pPr marL="457200" marR="0">
                        <a:lnSpc>
                          <a:spcPct val="115000"/>
                        </a:lnSpc>
                        <a:spcBef>
                          <a:spcPts val="0"/>
                        </a:spcBef>
                        <a:spcAft>
                          <a:spcPts val="0"/>
                        </a:spcAft>
                      </a:pPr>
                      <a:r>
                        <a:rPr lang="en-CA" sz="1000" b="1" dirty="0"/>
                        <a:t>No</a:t>
                      </a:r>
                      <a:endParaRPr lang="en-US" sz="1000" b="1" dirty="0">
                        <a:latin typeface="Calibri"/>
                        <a:ea typeface="Calibri"/>
                        <a:cs typeface="Times New Roman"/>
                      </a:endParaRPr>
                    </a:p>
                  </a:txBody>
                  <a:tcPr marL="42070" marR="42070" marT="0" marB="0"/>
                </a:tc>
                <a:tc>
                  <a:txBody>
                    <a:bodyPr/>
                    <a:lstStyle/>
                    <a:p>
                      <a:pPr marL="0" marR="0">
                        <a:lnSpc>
                          <a:spcPct val="115000"/>
                        </a:lnSpc>
                        <a:spcBef>
                          <a:spcPts val="0"/>
                        </a:spcBef>
                        <a:spcAft>
                          <a:spcPts val="0"/>
                        </a:spcAft>
                      </a:pPr>
                      <a:endParaRPr lang="en-CA" sz="1000" b="1" dirty="0"/>
                    </a:p>
                    <a:p>
                      <a:pPr marL="0" marR="0">
                        <a:lnSpc>
                          <a:spcPct val="115000"/>
                        </a:lnSpc>
                        <a:spcBef>
                          <a:spcPts val="0"/>
                        </a:spcBef>
                        <a:spcAft>
                          <a:spcPts val="0"/>
                        </a:spcAft>
                      </a:pPr>
                      <a:r>
                        <a:rPr lang="en-CA" sz="1000" b="1" dirty="0"/>
                        <a:t>1.408*</a:t>
                      </a:r>
                      <a:endParaRPr lang="en-US" sz="1000" b="1" dirty="0"/>
                    </a:p>
                    <a:p>
                      <a:pPr marL="0" marR="0">
                        <a:lnSpc>
                          <a:spcPct val="115000"/>
                        </a:lnSpc>
                        <a:spcBef>
                          <a:spcPts val="0"/>
                        </a:spcBef>
                        <a:spcAft>
                          <a:spcPts val="0"/>
                        </a:spcAft>
                      </a:pPr>
                      <a:r>
                        <a:rPr lang="en-CA" sz="1000" b="1" dirty="0"/>
                        <a:t>.914*</a:t>
                      </a:r>
                      <a:endParaRPr lang="en-US" sz="1000" b="1" dirty="0">
                        <a:latin typeface="Calibri"/>
                        <a:ea typeface="Calibri"/>
                        <a:cs typeface="Times New Roman"/>
                      </a:endParaRPr>
                    </a:p>
                  </a:txBody>
                  <a:tcPr marL="42070" marR="42070" marT="0" marB="0"/>
                </a:tc>
                <a:tc>
                  <a:txBody>
                    <a:bodyPr/>
                    <a:lstStyle/>
                    <a:p>
                      <a:pPr marL="0" marR="0" algn="ctr">
                        <a:lnSpc>
                          <a:spcPct val="115000"/>
                        </a:lnSpc>
                        <a:spcBef>
                          <a:spcPts val="0"/>
                        </a:spcBef>
                        <a:spcAft>
                          <a:spcPts val="0"/>
                        </a:spcAft>
                      </a:pPr>
                      <a:endParaRPr lang="en-CA" sz="1000" b="1" dirty="0"/>
                    </a:p>
                    <a:p>
                      <a:pPr marL="0" marR="0" algn="ctr">
                        <a:lnSpc>
                          <a:spcPct val="115000"/>
                        </a:lnSpc>
                        <a:spcBef>
                          <a:spcPts val="0"/>
                        </a:spcBef>
                        <a:spcAft>
                          <a:spcPts val="0"/>
                        </a:spcAft>
                      </a:pPr>
                      <a:r>
                        <a:rPr lang="en-CA" sz="1000" b="1" dirty="0"/>
                        <a:t>[1.074 – 1.847]</a:t>
                      </a:r>
                      <a:endParaRPr lang="en-US" sz="1000" b="1" dirty="0"/>
                    </a:p>
                    <a:p>
                      <a:pPr marL="0" marR="0" algn="ctr">
                        <a:lnSpc>
                          <a:spcPct val="115000"/>
                        </a:lnSpc>
                        <a:spcBef>
                          <a:spcPts val="0"/>
                        </a:spcBef>
                        <a:spcAft>
                          <a:spcPts val="0"/>
                        </a:spcAft>
                      </a:pPr>
                      <a:r>
                        <a:rPr lang="en-CA" sz="1000" b="1" dirty="0"/>
                        <a:t>[.840 - .995]</a:t>
                      </a:r>
                      <a:endParaRPr lang="en-US" sz="1000" b="1" dirty="0">
                        <a:latin typeface="Calibri"/>
                        <a:ea typeface="Calibri"/>
                        <a:cs typeface="Times New Roman"/>
                      </a:endParaRPr>
                    </a:p>
                  </a:txBody>
                  <a:tcPr marL="42070" marR="42070" marT="0" marB="0"/>
                </a:tc>
              </a:tr>
              <a:tr h="680300">
                <a:tc>
                  <a:txBody>
                    <a:bodyPr/>
                    <a:lstStyle/>
                    <a:p>
                      <a:pPr marL="0" marR="0">
                        <a:lnSpc>
                          <a:spcPct val="115000"/>
                        </a:lnSpc>
                        <a:spcBef>
                          <a:spcPts val="0"/>
                        </a:spcBef>
                        <a:spcAft>
                          <a:spcPts val="0"/>
                        </a:spcAft>
                      </a:pPr>
                      <a:r>
                        <a:rPr lang="en-CA" sz="1000" b="1" dirty="0"/>
                        <a:t>Immigrant - Education Level</a:t>
                      </a:r>
                      <a:endParaRPr lang="en-US" sz="1000" b="1" dirty="0"/>
                    </a:p>
                    <a:p>
                      <a:pPr marL="457200" marR="0">
                        <a:lnSpc>
                          <a:spcPct val="115000"/>
                        </a:lnSpc>
                        <a:spcBef>
                          <a:spcPts val="0"/>
                        </a:spcBef>
                        <a:spcAft>
                          <a:spcPts val="0"/>
                        </a:spcAft>
                      </a:pPr>
                      <a:r>
                        <a:rPr lang="en-CA" sz="1000" b="1" dirty="0"/>
                        <a:t>Secondary School or Less</a:t>
                      </a:r>
                      <a:endParaRPr lang="en-US" sz="1000" b="1" dirty="0"/>
                    </a:p>
                    <a:p>
                      <a:pPr marL="457200" marR="0">
                        <a:lnSpc>
                          <a:spcPct val="115000"/>
                        </a:lnSpc>
                        <a:spcBef>
                          <a:spcPts val="0"/>
                        </a:spcBef>
                        <a:spcAft>
                          <a:spcPts val="0"/>
                        </a:spcAft>
                      </a:pPr>
                      <a:r>
                        <a:rPr lang="en-CA" sz="1000" b="1" dirty="0"/>
                        <a:t>Some Post-secondary to Post-secondary Graduation</a:t>
                      </a:r>
                      <a:endParaRPr lang="en-US" sz="1000" b="1" dirty="0">
                        <a:latin typeface="Calibri"/>
                        <a:ea typeface="Calibri"/>
                        <a:cs typeface="Times New Roman"/>
                      </a:endParaRPr>
                    </a:p>
                  </a:txBody>
                  <a:tcPr marL="42070" marR="42070" marT="0" marB="0"/>
                </a:tc>
                <a:tc>
                  <a:txBody>
                    <a:bodyPr/>
                    <a:lstStyle/>
                    <a:p>
                      <a:pPr marL="0" marR="0">
                        <a:lnSpc>
                          <a:spcPct val="115000"/>
                        </a:lnSpc>
                        <a:spcBef>
                          <a:spcPts val="0"/>
                        </a:spcBef>
                        <a:spcAft>
                          <a:spcPts val="0"/>
                        </a:spcAft>
                      </a:pPr>
                      <a:endParaRPr lang="en-CA" sz="1000" b="1" dirty="0"/>
                    </a:p>
                    <a:p>
                      <a:pPr marL="0" marR="0">
                        <a:lnSpc>
                          <a:spcPct val="115000"/>
                        </a:lnSpc>
                        <a:spcBef>
                          <a:spcPts val="0"/>
                        </a:spcBef>
                        <a:spcAft>
                          <a:spcPts val="0"/>
                        </a:spcAft>
                      </a:pPr>
                      <a:r>
                        <a:rPr lang="en-CA" sz="1000" b="1" dirty="0"/>
                        <a:t>.851</a:t>
                      </a:r>
                      <a:endParaRPr lang="en-US" sz="1000" b="1" dirty="0"/>
                    </a:p>
                    <a:p>
                      <a:pPr marL="0" marR="0">
                        <a:lnSpc>
                          <a:spcPct val="115000"/>
                        </a:lnSpc>
                        <a:spcBef>
                          <a:spcPts val="0"/>
                        </a:spcBef>
                        <a:spcAft>
                          <a:spcPts val="0"/>
                        </a:spcAft>
                      </a:pPr>
                      <a:r>
                        <a:rPr lang="en-CA" sz="1000" b="1" dirty="0"/>
                        <a:t>1.059</a:t>
                      </a:r>
                      <a:endParaRPr lang="en-US" sz="1000" b="1" dirty="0">
                        <a:latin typeface="Calibri"/>
                        <a:ea typeface="Calibri"/>
                        <a:cs typeface="Times New Roman"/>
                      </a:endParaRPr>
                    </a:p>
                  </a:txBody>
                  <a:tcPr marL="42070" marR="42070" marT="0" marB="0"/>
                </a:tc>
                <a:tc>
                  <a:txBody>
                    <a:bodyPr/>
                    <a:lstStyle/>
                    <a:p>
                      <a:pPr marL="0" marR="0" algn="ctr">
                        <a:lnSpc>
                          <a:spcPct val="115000"/>
                        </a:lnSpc>
                        <a:spcBef>
                          <a:spcPts val="0"/>
                        </a:spcBef>
                        <a:spcAft>
                          <a:spcPts val="0"/>
                        </a:spcAft>
                      </a:pPr>
                      <a:endParaRPr lang="en-CA" sz="1000" b="1" dirty="0"/>
                    </a:p>
                    <a:p>
                      <a:pPr marL="0" marR="0" algn="ctr">
                        <a:lnSpc>
                          <a:spcPct val="115000"/>
                        </a:lnSpc>
                        <a:spcBef>
                          <a:spcPts val="0"/>
                        </a:spcBef>
                        <a:spcAft>
                          <a:spcPts val="0"/>
                        </a:spcAft>
                      </a:pPr>
                      <a:r>
                        <a:rPr lang="en-CA" sz="1000" b="1" dirty="0"/>
                        <a:t>[.651 - .971]</a:t>
                      </a:r>
                      <a:endParaRPr lang="en-US" sz="1000" b="1" dirty="0"/>
                    </a:p>
                    <a:p>
                      <a:pPr marL="0" marR="0" algn="ctr">
                        <a:lnSpc>
                          <a:spcPct val="115000"/>
                        </a:lnSpc>
                        <a:spcBef>
                          <a:spcPts val="0"/>
                        </a:spcBef>
                        <a:spcAft>
                          <a:spcPts val="0"/>
                        </a:spcAft>
                      </a:pPr>
                      <a:r>
                        <a:rPr lang="en-CA" sz="1000" b="1" dirty="0"/>
                        <a:t>[.971 – 1.156]</a:t>
                      </a:r>
                      <a:endParaRPr lang="en-US" sz="1000" b="1" dirty="0">
                        <a:latin typeface="Calibri"/>
                        <a:ea typeface="Calibri"/>
                        <a:cs typeface="Times New Roman"/>
                      </a:endParaRPr>
                    </a:p>
                  </a:txBody>
                  <a:tcPr marL="42070" marR="42070" marT="0" marB="0"/>
                </a:tc>
              </a:tr>
              <a:tr h="522947">
                <a:tc>
                  <a:txBody>
                    <a:bodyPr/>
                    <a:lstStyle/>
                    <a:p>
                      <a:pPr marL="0" marR="0">
                        <a:lnSpc>
                          <a:spcPct val="115000"/>
                        </a:lnSpc>
                        <a:spcBef>
                          <a:spcPts val="0"/>
                        </a:spcBef>
                        <a:spcAft>
                          <a:spcPts val="0"/>
                        </a:spcAft>
                      </a:pPr>
                      <a:r>
                        <a:rPr lang="en-CA" sz="1000" b="1" dirty="0"/>
                        <a:t>Immigrant - Languages Can Speak</a:t>
                      </a:r>
                      <a:endParaRPr lang="en-US" sz="1000" b="1" dirty="0"/>
                    </a:p>
                    <a:p>
                      <a:pPr marL="457200" marR="0">
                        <a:lnSpc>
                          <a:spcPct val="115000"/>
                        </a:lnSpc>
                        <a:spcBef>
                          <a:spcPts val="0"/>
                        </a:spcBef>
                        <a:spcAft>
                          <a:spcPts val="0"/>
                        </a:spcAft>
                      </a:pPr>
                      <a:r>
                        <a:rPr lang="en-CA" sz="1000" b="1" dirty="0"/>
                        <a:t>English or French</a:t>
                      </a:r>
                      <a:endParaRPr lang="en-US" sz="1000" b="1" dirty="0"/>
                    </a:p>
                    <a:p>
                      <a:pPr marL="457200" marR="0">
                        <a:lnSpc>
                          <a:spcPct val="115000"/>
                        </a:lnSpc>
                        <a:spcBef>
                          <a:spcPts val="0"/>
                        </a:spcBef>
                        <a:spcAft>
                          <a:spcPts val="0"/>
                        </a:spcAft>
                      </a:pPr>
                      <a:r>
                        <a:rPr lang="en-CA" sz="1000" b="1" dirty="0"/>
                        <a:t>Other</a:t>
                      </a:r>
                      <a:endParaRPr lang="en-US" sz="1000" b="1" dirty="0">
                        <a:latin typeface="Calibri"/>
                        <a:ea typeface="Calibri"/>
                        <a:cs typeface="Times New Roman"/>
                      </a:endParaRPr>
                    </a:p>
                  </a:txBody>
                  <a:tcPr marL="42070" marR="42070" marT="0" marB="0"/>
                </a:tc>
                <a:tc>
                  <a:txBody>
                    <a:bodyPr/>
                    <a:lstStyle/>
                    <a:p>
                      <a:pPr marL="0" marR="0">
                        <a:lnSpc>
                          <a:spcPct val="115000"/>
                        </a:lnSpc>
                        <a:spcBef>
                          <a:spcPts val="0"/>
                        </a:spcBef>
                        <a:spcAft>
                          <a:spcPts val="0"/>
                        </a:spcAft>
                      </a:pPr>
                      <a:endParaRPr lang="en-CA" sz="1000" b="1" dirty="0"/>
                    </a:p>
                    <a:p>
                      <a:pPr marL="0" marR="0">
                        <a:lnSpc>
                          <a:spcPct val="115000"/>
                        </a:lnSpc>
                        <a:spcBef>
                          <a:spcPts val="0"/>
                        </a:spcBef>
                        <a:spcAft>
                          <a:spcPts val="0"/>
                        </a:spcAft>
                      </a:pPr>
                      <a:r>
                        <a:rPr lang="en-CA" sz="1000" b="1" dirty="0"/>
                        <a:t>1.023</a:t>
                      </a:r>
                      <a:endParaRPr lang="en-US" sz="1000" b="1" dirty="0"/>
                    </a:p>
                    <a:p>
                      <a:pPr marL="0" marR="0">
                        <a:lnSpc>
                          <a:spcPct val="115000"/>
                        </a:lnSpc>
                        <a:spcBef>
                          <a:spcPts val="0"/>
                        </a:spcBef>
                        <a:spcAft>
                          <a:spcPts val="0"/>
                        </a:spcAft>
                      </a:pPr>
                      <a:r>
                        <a:rPr lang="en-CA" sz="1000" b="1" dirty="0"/>
                        <a:t>.700</a:t>
                      </a:r>
                      <a:endParaRPr lang="en-US" sz="1000" b="1" dirty="0">
                        <a:latin typeface="Calibri"/>
                        <a:ea typeface="Calibri"/>
                        <a:cs typeface="Times New Roman"/>
                      </a:endParaRPr>
                    </a:p>
                  </a:txBody>
                  <a:tcPr marL="42070" marR="42070" marT="0" marB="0"/>
                </a:tc>
                <a:tc>
                  <a:txBody>
                    <a:bodyPr/>
                    <a:lstStyle/>
                    <a:p>
                      <a:pPr marL="0" marR="0" algn="ctr">
                        <a:lnSpc>
                          <a:spcPct val="115000"/>
                        </a:lnSpc>
                        <a:spcBef>
                          <a:spcPts val="0"/>
                        </a:spcBef>
                        <a:spcAft>
                          <a:spcPts val="0"/>
                        </a:spcAft>
                      </a:pPr>
                      <a:endParaRPr lang="en-CA" sz="1000" b="1" dirty="0"/>
                    </a:p>
                    <a:p>
                      <a:pPr marL="0" marR="0" algn="ctr">
                        <a:lnSpc>
                          <a:spcPct val="115000"/>
                        </a:lnSpc>
                        <a:spcBef>
                          <a:spcPts val="0"/>
                        </a:spcBef>
                        <a:spcAft>
                          <a:spcPts val="0"/>
                        </a:spcAft>
                      </a:pPr>
                      <a:r>
                        <a:rPr lang="en-CA" sz="1000" b="1" dirty="0"/>
                        <a:t>[.988 – 1.060]</a:t>
                      </a:r>
                      <a:endParaRPr lang="en-US" sz="1000" b="1" dirty="0"/>
                    </a:p>
                    <a:p>
                      <a:pPr marL="0" marR="0" algn="ctr">
                        <a:lnSpc>
                          <a:spcPct val="115000"/>
                        </a:lnSpc>
                        <a:spcBef>
                          <a:spcPts val="0"/>
                        </a:spcBef>
                        <a:spcAft>
                          <a:spcPts val="0"/>
                        </a:spcAft>
                      </a:pPr>
                      <a:r>
                        <a:rPr lang="en-CA" sz="1000" b="1" dirty="0"/>
                        <a:t>[.364 – 1.344]</a:t>
                      </a:r>
                      <a:endParaRPr lang="en-US" sz="1000" b="1" dirty="0">
                        <a:latin typeface="Calibri"/>
                        <a:ea typeface="Calibri"/>
                        <a:cs typeface="Times New Roman"/>
                      </a:endParaRPr>
                    </a:p>
                  </a:txBody>
                  <a:tcPr marL="42070" marR="42070" marT="0" marB="0"/>
                </a:tc>
              </a:tr>
            </a:tbl>
          </a:graphicData>
        </a:graphic>
      </p:graphicFrame>
      <p:sp>
        <p:nvSpPr>
          <p:cNvPr id="6" name="TextBox 5"/>
          <p:cNvSpPr txBox="1"/>
          <p:nvPr/>
        </p:nvSpPr>
        <p:spPr>
          <a:xfrm>
            <a:off x="4038600" y="6477000"/>
            <a:ext cx="5181600" cy="538609"/>
          </a:xfrm>
          <a:prstGeom prst="rect">
            <a:avLst/>
          </a:prstGeom>
          <a:noFill/>
        </p:spPr>
        <p:txBody>
          <a:bodyPr wrap="square" rtlCol="0">
            <a:spAutoFit/>
          </a:bodyPr>
          <a:lstStyle/>
          <a:p>
            <a:r>
              <a:rPr lang="en-CA" sz="1100" b="1" dirty="0" smtClean="0"/>
              <a:t>Note. OR= Odds Ratio (unadjusted); CI= Confidence Interval; * Significant at 0.05 level</a:t>
            </a:r>
            <a:endParaRPr lang="en-US" sz="1100" b="1" dirty="0" smtClean="0"/>
          </a:p>
          <a:p>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nvPr>
        </p:nvGraphicFramePr>
        <p:xfrm>
          <a:off x="4038600" y="152400"/>
          <a:ext cx="4724400" cy="6244656"/>
        </p:xfrm>
        <a:graphic>
          <a:graphicData uri="http://schemas.openxmlformats.org/drawingml/2006/table">
            <a:tbl>
              <a:tblPr firstRow="1" bandRow="1">
                <a:tableStyleId>{3C2FFA5D-87B4-456A-9821-1D502468CF0F}</a:tableStyleId>
              </a:tblPr>
              <a:tblGrid>
                <a:gridCol w="1303282"/>
                <a:gridCol w="1088812"/>
                <a:gridCol w="960706"/>
                <a:gridCol w="1371600"/>
              </a:tblGrid>
              <a:tr h="550069">
                <a:tc>
                  <a:txBody>
                    <a:bodyPr/>
                    <a:lstStyle/>
                    <a:p>
                      <a:pPr marL="0" marR="0">
                        <a:lnSpc>
                          <a:spcPct val="115000"/>
                        </a:lnSpc>
                        <a:spcBef>
                          <a:spcPts val="0"/>
                        </a:spcBef>
                        <a:spcAft>
                          <a:spcPts val="1000"/>
                        </a:spcAft>
                      </a:pPr>
                      <a:endParaRPr lang="en-CA" sz="1100" dirty="0">
                        <a:latin typeface="Times New Roman"/>
                        <a:ea typeface="Calibri"/>
                        <a:cs typeface="Times New Roman"/>
                      </a:endParaRPr>
                    </a:p>
                  </a:txBody>
                  <a:tcPr marL="29630" marR="29630" marT="0" marB="0"/>
                </a:tc>
                <a:tc gridSpan="3">
                  <a:txBody>
                    <a:bodyPr/>
                    <a:lstStyle/>
                    <a:p>
                      <a:pPr marL="0" marR="0" algn="ctr">
                        <a:lnSpc>
                          <a:spcPct val="115000"/>
                        </a:lnSpc>
                        <a:spcBef>
                          <a:spcPts val="0"/>
                        </a:spcBef>
                        <a:spcAft>
                          <a:spcPts val="0"/>
                        </a:spcAft>
                      </a:pPr>
                      <a:r>
                        <a:rPr lang="en-CA" sz="1400" dirty="0"/>
                        <a:t>Seriously Considered Suicide</a:t>
                      </a:r>
                      <a:endParaRPr lang="en-US" sz="1400" dirty="0"/>
                    </a:p>
                    <a:p>
                      <a:pPr marL="0" marR="0" algn="ctr">
                        <a:lnSpc>
                          <a:spcPct val="115000"/>
                        </a:lnSpc>
                        <a:spcBef>
                          <a:spcPts val="0"/>
                        </a:spcBef>
                        <a:spcAft>
                          <a:spcPts val="0"/>
                        </a:spcAft>
                      </a:pPr>
                      <a:r>
                        <a:rPr lang="en-CA" sz="1400" dirty="0"/>
                        <a:t>Yes/No</a:t>
                      </a:r>
                      <a:endParaRPr lang="en-US" sz="1400" dirty="0"/>
                    </a:p>
                    <a:p>
                      <a:pPr marL="0" marR="0" algn="ctr">
                        <a:lnSpc>
                          <a:spcPct val="115000"/>
                        </a:lnSpc>
                        <a:spcBef>
                          <a:spcPts val="0"/>
                        </a:spcBef>
                        <a:spcAft>
                          <a:spcPts val="0"/>
                        </a:spcAft>
                      </a:pPr>
                      <a:r>
                        <a:rPr lang="en-CA" sz="1100" dirty="0"/>
                        <a:t>___________________________________________________</a:t>
                      </a:r>
                      <a:endParaRPr lang="en-US" sz="1100" dirty="0">
                        <a:latin typeface="Calibri"/>
                        <a:ea typeface="Calibri"/>
                        <a:cs typeface="Times New Roman"/>
                      </a:endParaRPr>
                    </a:p>
                  </a:txBody>
                  <a:tcPr marL="29630" marR="29630" marT="0" marB="0"/>
                </a:tc>
                <a:tc hMerge="1">
                  <a:txBody>
                    <a:bodyPr/>
                    <a:lstStyle/>
                    <a:p>
                      <a:endParaRPr lang="en-US"/>
                    </a:p>
                  </a:txBody>
                  <a:tcPr/>
                </a:tc>
                <a:tc hMerge="1">
                  <a:txBody>
                    <a:bodyPr/>
                    <a:lstStyle/>
                    <a:p>
                      <a:endParaRPr lang="en-US"/>
                    </a:p>
                  </a:txBody>
                  <a:tcPr/>
                </a:tc>
              </a:tr>
              <a:tr h="550069">
                <a:tc>
                  <a:txBody>
                    <a:bodyPr/>
                    <a:lstStyle/>
                    <a:p>
                      <a:pPr marL="0" marR="0">
                        <a:lnSpc>
                          <a:spcPct val="115000"/>
                        </a:lnSpc>
                        <a:spcBef>
                          <a:spcPts val="0"/>
                        </a:spcBef>
                        <a:spcAft>
                          <a:spcPts val="0"/>
                        </a:spcAft>
                      </a:pPr>
                      <a:endParaRPr lang="en-CA" sz="1100"/>
                    </a:p>
                    <a:p>
                      <a:pPr marL="0" marR="0">
                        <a:lnSpc>
                          <a:spcPct val="115000"/>
                        </a:lnSpc>
                        <a:spcBef>
                          <a:spcPts val="0"/>
                        </a:spcBef>
                        <a:spcAft>
                          <a:spcPts val="0"/>
                        </a:spcAft>
                      </a:pPr>
                      <a:r>
                        <a:rPr lang="en-CA" sz="1100"/>
                        <a:t>Variable</a:t>
                      </a:r>
                      <a:endParaRPr lang="en-US" sz="1100">
                        <a:latin typeface="Calibri"/>
                        <a:ea typeface="Calibri"/>
                        <a:cs typeface="Times New Roman"/>
                      </a:endParaRPr>
                    </a:p>
                  </a:txBody>
                  <a:tcPr marL="29630" marR="29630" marT="0" marB="0"/>
                </a:tc>
                <a:tc>
                  <a:txBody>
                    <a:bodyPr/>
                    <a:lstStyle/>
                    <a:p>
                      <a:pPr marL="0" marR="0" algn="ctr">
                        <a:lnSpc>
                          <a:spcPct val="115000"/>
                        </a:lnSpc>
                        <a:spcBef>
                          <a:spcPts val="0"/>
                        </a:spcBef>
                        <a:spcAft>
                          <a:spcPts val="0"/>
                        </a:spcAft>
                      </a:pPr>
                      <a:r>
                        <a:rPr lang="en-CA" sz="1100"/>
                        <a:t>Regression</a:t>
                      </a:r>
                      <a:endParaRPr lang="en-US" sz="1100"/>
                    </a:p>
                    <a:p>
                      <a:pPr marL="0" marR="0" algn="ctr">
                        <a:lnSpc>
                          <a:spcPct val="115000"/>
                        </a:lnSpc>
                        <a:spcBef>
                          <a:spcPts val="0"/>
                        </a:spcBef>
                        <a:spcAft>
                          <a:spcPts val="0"/>
                        </a:spcAft>
                      </a:pPr>
                      <a:r>
                        <a:rPr lang="en-CA" sz="1100"/>
                        <a:t>Coefficients</a:t>
                      </a:r>
                      <a:endParaRPr lang="en-US" sz="1100"/>
                    </a:p>
                    <a:p>
                      <a:pPr marL="0" marR="0" algn="ctr">
                        <a:lnSpc>
                          <a:spcPct val="115000"/>
                        </a:lnSpc>
                        <a:spcBef>
                          <a:spcPts val="0"/>
                        </a:spcBef>
                        <a:spcAft>
                          <a:spcPts val="0"/>
                        </a:spcAft>
                      </a:pPr>
                      <a:r>
                        <a:rPr lang="en-CA" sz="1100"/>
                        <a:t>(β)</a:t>
                      </a:r>
                      <a:endParaRPr lang="en-US" sz="1100">
                        <a:latin typeface="Calibri"/>
                        <a:ea typeface="Calibri"/>
                        <a:cs typeface="Times New Roman"/>
                      </a:endParaRPr>
                    </a:p>
                  </a:txBody>
                  <a:tcPr marL="29630" marR="29630" marT="0" marB="0"/>
                </a:tc>
                <a:tc>
                  <a:txBody>
                    <a:bodyPr/>
                    <a:lstStyle/>
                    <a:p>
                      <a:pPr marL="0" marR="0" algn="ctr">
                        <a:lnSpc>
                          <a:spcPct val="115000"/>
                        </a:lnSpc>
                        <a:spcBef>
                          <a:spcPts val="0"/>
                        </a:spcBef>
                        <a:spcAft>
                          <a:spcPts val="0"/>
                        </a:spcAft>
                      </a:pPr>
                      <a:endParaRPr lang="en-CA" sz="1100" dirty="0"/>
                    </a:p>
                    <a:p>
                      <a:pPr marL="0" marR="0" algn="ctr">
                        <a:lnSpc>
                          <a:spcPct val="115000"/>
                        </a:lnSpc>
                        <a:spcBef>
                          <a:spcPts val="0"/>
                        </a:spcBef>
                        <a:spcAft>
                          <a:spcPts val="0"/>
                        </a:spcAft>
                      </a:pPr>
                      <a:r>
                        <a:rPr lang="en-CA" sz="1100" dirty="0"/>
                        <a:t>Wald Statistics</a:t>
                      </a:r>
                      <a:endParaRPr lang="en-US" sz="1100" dirty="0">
                        <a:latin typeface="Calibri"/>
                        <a:ea typeface="Calibri"/>
                        <a:cs typeface="Times New Roman"/>
                      </a:endParaRPr>
                    </a:p>
                  </a:txBody>
                  <a:tcPr marL="29630" marR="29630" marT="0" marB="0"/>
                </a:tc>
                <a:tc>
                  <a:txBody>
                    <a:bodyPr/>
                    <a:lstStyle/>
                    <a:p>
                      <a:pPr marL="0" marR="0" algn="ctr">
                        <a:lnSpc>
                          <a:spcPct val="115000"/>
                        </a:lnSpc>
                        <a:spcBef>
                          <a:spcPts val="0"/>
                        </a:spcBef>
                        <a:spcAft>
                          <a:spcPts val="0"/>
                        </a:spcAft>
                      </a:pPr>
                      <a:r>
                        <a:rPr lang="en-CA" sz="1100" dirty="0"/>
                        <a:t>Adjusted Odds Ratios</a:t>
                      </a:r>
                      <a:endParaRPr lang="en-US" sz="1100" dirty="0"/>
                    </a:p>
                    <a:p>
                      <a:pPr marL="0" marR="0" algn="ctr">
                        <a:lnSpc>
                          <a:spcPct val="115000"/>
                        </a:lnSpc>
                        <a:spcBef>
                          <a:spcPts val="0"/>
                        </a:spcBef>
                        <a:spcAft>
                          <a:spcPts val="0"/>
                        </a:spcAft>
                      </a:pPr>
                      <a:r>
                        <a:rPr lang="en-CA" sz="1100" dirty="0"/>
                        <a:t>[95% CI]</a:t>
                      </a:r>
                      <a:endParaRPr lang="en-US" sz="1100" dirty="0">
                        <a:latin typeface="Calibri"/>
                        <a:ea typeface="Calibri"/>
                        <a:cs typeface="Times New Roman"/>
                      </a:endParaRPr>
                    </a:p>
                  </a:txBody>
                  <a:tcPr marL="29630" marR="29630" marT="0" marB="0"/>
                </a:tc>
              </a:tr>
              <a:tr h="366713">
                <a:tc>
                  <a:txBody>
                    <a:bodyPr/>
                    <a:lstStyle/>
                    <a:p>
                      <a:pPr marL="0" marR="0">
                        <a:lnSpc>
                          <a:spcPct val="115000"/>
                        </a:lnSpc>
                        <a:spcBef>
                          <a:spcPts val="0"/>
                        </a:spcBef>
                        <a:spcAft>
                          <a:spcPts val="0"/>
                        </a:spcAft>
                      </a:pPr>
                      <a:r>
                        <a:rPr lang="en-CA" sz="1100"/>
                        <a:t>Age</a:t>
                      </a:r>
                      <a:endParaRPr lang="en-US" sz="1100">
                        <a:latin typeface="Calibri"/>
                        <a:ea typeface="Calibri"/>
                        <a:cs typeface="Times New Roman"/>
                      </a:endParaRPr>
                    </a:p>
                  </a:txBody>
                  <a:tcPr marL="29630" marR="29630" marT="0" marB="0"/>
                </a:tc>
                <a:tc>
                  <a:txBody>
                    <a:bodyPr/>
                    <a:lstStyle/>
                    <a:p>
                      <a:pPr marL="0" marR="0">
                        <a:lnSpc>
                          <a:spcPct val="115000"/>
                        </a:lnSpc>
                        <a:spcBef>
                          <a:spcPts val="0"/>
                        </a:spcBef>
                        <a:spcAft>
                          <a:spcPts val="0"/>
                        </a:spcAft>
                      </a:pPr>
                      <a:r>
                        <a:rPr lang="en-CA" sz="1100"/>
                        <a:t>.058</a:t>
                      </a:r>
                      <a:endParaRPr lang="en-US" sz="1100">
                        <a:latin typeface="Calibri"/>
                        <a:ea typeface="Calibri"/>
                        <a:cs typeface="Times New Roman"/>
                      </a:endParaRPr>
                    </a:p>
                  </a:txBody>
                  <a:tcPr marL="29630" marR="29630" marT="0" marB="0"/>
                </a:tc>
                <a:tc>
                  <a:txBody>
                    <a:bodyPr/>
                    <a:lstStyle/>
                    <a:p>
                      <a:pPr marL="0" marR="0">
                        <a:lnSpc>
                          <a:spcPct val="115000"/>
                        </a:lnSpc>
                        <a:spcBef>
                          <a:spcPts val="0"/>
                        </a:spcBef>
                        <a:spcAft>
                          <a:spcPts val="1000"/>
                        </a:spcAft>
                      </a:pPr>
                      <a:r>
                        <a:rPr lang="en-CA" sz="1100" dirty="0"/>
                        <a:t>5.282*</a:t>
                      </a:r>
                      <a:endParaRPr lang="en-US" sz="1100" dirty="0">
                        <a:latin typeface="Calibri"/>
                        <a:ea typeface="Calibri"/>
                        <a:cs typeface="Times New Roman"/>
                      </a:endParaRPr>
                    </a:p>
                  </a:txBody>
                  <a:tcPr marL="29630" marR="29630" marT="0" marB="0"/>
                </a:tc>
                <a:tc>
                  <a:txBody>
                    <a:bodyPr/>
                    <a:lstStyle/>
                    <a:p>
                      <a:pPr marL="0" marR="0">
                        <a:lnSpc>
                          <a:spcPct val="115000"/>
                        </a:lnSpc>
                        <a:spcBef>
                          <a:spcPts val="0"/>
                        </a:spcBef>
                        <a:spcAft>
                          <a:spcPts val="1000"/>
                        </a:spcAft>
                      </a:pPr>
                      <a:r>
                        <a:rPr lang="en-CA" sz="1100" dirty="0"/>
                        <a:t>1.060   [1.009 – 1.114]</a:t>
                      </a:r>
                      <a:endParaRPr lang="en-US" sz="1100" dirty="0">
                        <a:latin typeface="Calibri"/>
                        <a:ea typeface="Calibri"/>
                        <a:cs typeface="Times New Roman"/>
                      </a:endParaRPr>
                    </a:p>
                  </a:txBody>
                  <a:tcPr marL="29630" marR="29630" marT="0" marB="0"/>
                </a:tc>
              </a:tr>
              <a:tr h="183356">
                <a:tc>
                  <a:txBody>
                    <a:bodyPr/>
                    <a:lstStyle/>
                    <a:p>
                      <a:pPr marL="0" marR="0">
                        <a:lnSpc>
                          <a:spcPct val="115000"/>
                        </a:lnSpc>
                        <a:spcBef>
                          <a:spcPts val="0"/>
                        </a:spcBef>
                        <a:spcAft>
                          <a:spcPts val="0"/>
                        </a:spcAft>
                      </a:pPr>
                      <a:r>
                        <a:rPr lang="en-CA" sz="1100"/>
                        <a:t>Sex</a:t>
                      </a:r>
                      <a:endParaRPr lang="en-US" sz="1100">
                        <a:latin typeface="Calibri"/>
                        <a:ea typeface="Calibri"/>
                        <a:cs typeface="Times New Roman"/>
                      </a:endParaRPr>
                    </a:p>
                  </a:txBody>
                  <a:tcPr marL="29630" marR="29630" marT="0" marB="0"/>
                </a:tc>
                <a:tc>
                  <a:txBody>
                    <a:bodyPr/>
                    <a:lstStyle/>
                    <a:p>
                      <a:pPr marL="0" marR="0">
                        <a:lnSpc>
                          <a:spcPct val="115000"/>
                        </a:lnSpc>
                        <a:spcBef>
                          <a:spcPts val="0"/>
                        </a:spcBef>
                        <a:spcAft>
                          <a:spcPts val="1000"/>
                        </a:spcAft>
                      </a:pPr>
                      <a:r>
                        <a:rPr lang="en-CA" sz="1100"/>
                        <a:t>-.553</a:t>
                      </a:r>
                      <a:endParaRPr lang="en-US" sz="1100">
                        <a:latin typeface="Calibri"/>
                        <a:ea typeface="Calibri"/>
                        <a:cs typeface="Times New Roman"/>
                      </a:endParaRPr>
                    </a:p>
                  </a:txBody>
                  <a:tcPr marL="29630" marR="29630" marT="0" marB="0"/>
                </a:tc>
                <a:tc>
                  <a:txBody>
                    <a:bodyPr/>
                    <a:lstStyle/>
                    <a:p>
                      <a:pPr marL="0" marR="0">
                        <a:lnSpc>
                          <a:spcPct val="115000"/>
                        </a:lnSpc>
                        <a:spcBef>
                          <a:spcPts val="0"/>
                        </a:spcBef>
                        <a:spcAft>
                          <a:spcPts val="1000"/>
                        </a:spcAft>
                      </a:pPr>
                      <a:r>
                        <a:rPr lang="en-CA" sz="1100" dirty="0"/>
                        <a:t>19.673***</a:t>
                      </a:r>
                      <a:endParaRPr lang="en-US" sz="1100" dirty="0">
                        <a:latin typeface="Calibri"/>
                        <a:ea typeface="Calibri"/>
                        <a:cs typeface="Times New Roman"/>
                      </a:endParaRPr>
                    </a:p>
                  </a:txBody>
                  <a:tcPr marL="29630" marR="29630" marT="0" marB="0"/>
                </a:tc>
                <a:tc>
                  <a:txBody>
                    <a:bodyPr/>
                    <a:lstStyle/>
                    <a:p>
                      <a:pPr marL="0" marR="0">
                        <a:lnSpc>
                          <a:spcPct val="115000"/>
                        </a:lnSpc>
                        <a:spcBef>
                          <a:spcPts val="0"/>
                        </a:spcBef>
                        <a:spcAft>
                          <a:spcPts val="1000"/>
                        </a:spcAft>
                      </a:pPr>
                      <a:r>
                        <a:rPr lang="en-CA" sz="1100" dirty="0"/>
                        <a:t>.575     [.450 - .734]</a:t>
                      </a:r>
                      <a:endParaRPr lang="en-US" sz="1100" dirty="0">
                        <a:latin typeface="Calibri"/>
                        <a:ea typeface="Calibri"/>
                        <a:cs typeface="Times New Roman"/>
                      </a:endParaRPr>
                    </a:p>
                  </a:txBody>
                  <a:tcPr marL="29630" marR="29630" marT="0" marB="0"/>
                </a:tc>
              </a:tr>
              <a:tr h="366713">
                <a:tc>
                  <a:txBody>
                    <a:bodyPr/>
                    <a:lstStyle/>
                    <a:p>
                      <a:pPr marL="0" marR="0">
                        <a:lnSpc>
                          <a:spcPct val="115000"/>
                        </a:lnSpc>
                        <a:spcBef>
                          <a:spcPts val="0"/>
                        </a:spcBef>
                        <a:spcAft>
                          <a:spcPts val="0"/>
                        </a:spcAft>
                      </a:pPr>
                      <a:r>
                        <a:rPr lang="en-CA" sz="1100"/>
                        <a:t>Sense of Belonging in Community</a:t>
                      </a:r>
                      <a:endParaRPr lang="en-US" sz="1100">
                        <a:latin typeface="Calibri"/>
                        <a:ea typeface="Calibri"/>
                        <a:cs typeface="Times New Roman"/>
                      </a:endParaRPr>
                    </a:p>
                  </a:txBody>
                  <a:tcPr marL="29630" marR="29630" marT="0" marB="0"/>
                </a:tc>
                <a:tc>
                  <a:txBody>
                    <a:bodyPr/>
                    <a:lstStyle/>
                    <a:p>
                      <a:pPr marL="0" marR="0">
                        <a:lnSpc>
                          <a:spcPct val="115000"/>
                        </a:lnSpc>
                        <a:spcBef>
                          <a:spcPts val="0"/>
                        </a:spcBef>
                        <a:spcAft>
                          <a:spcPts val="1000"/>
                        </a:spcAft>
                      </a:pPr>
                      <a:r>
                        <a:rPr lang="en-CA" sz="1100"/>
                        <a:t>-.175</a:t>
                      </a:r>
                      <a:endParaRPr lang="en-US" sz="1100">
                        <a:latin typeface="Calibri"/>
                        <a:ea typeface="Calibri"/>
                        <a:cs typeface="Times New Roman"/>
                      </a:endParaRPr>
                    </a:p>
                  </a:txBody>
                  <a:tcPr marL="29630" marR="29630" marT="0" marB="0"/>
                </a:tc>
                <a:tc>
                  <a:txBody>
                    <a:bodyPr/>
                    <a:lstStyle/>
                    <a:p>
                      <a:pPr marL="0" marR="0">
                        <a:lnSpc>
                          <a:spcPct val="115000"/>
                        </a:lnSpc>
                        <a:spcBef>
                          <a:spcPts val="0"/>
                        </a:spcBef>
                        <a:spcAft>
                          <a:spcPts val="1000"/>
                        </a:spcAft>
                      </a:pPr>
                      <a:r>
                        <a:rPr lang="en-CA" sz="1100" dirty="0"/>
                        <a:t>5.885*</a:t>
                      </a:r>
                      <a:endParaRPr lang="en-US" sz="1100" dirty="0">
                        <a:latin typeface="Calibri"/>
                        <a:ea typeface="Calibri"/>
                        <a:cs typeface="Times New Roman"/>
                      </a:endParaRPr>
                    </a:p>
                  </a:txBody>
                  <a:tcPr marL="29630" marR="29630" marT="0" marB="0"/>
                </a:tc>
                <a:tc>
                  <a:txBody>
                    <a:bodyPr/>
                    <a:lstStyle/>
                    <a:p>
                      <a:pPr marL="0" marR="0">
                        <a:lnSpc>
                          <a:spcPct val="115000"/>
                        </a:lnSpc>
                        <a:spcBef>
                          <a:spcPts val="0"/>
                        </a:spcBef>
                        <a:spcAft>
                          <a:spcPts val="1000"/>
                        </a:spcAft>
                      </a:pPr>
                      <a:r>
                        <a:rPr lang="en-CA" sz="1100" dirty="0"/>
                        <a:t>.839     [.728 - .967]</a:t>
                      </a:r>
                      <a:endParaRPr lang="en-US" sz="1100" dirty="0">
                        <a:latin typeface="Calibri"/>
                        <a:ea typeface="Calibri"/>
                        <a:cs typeface="Times New Roman"/>
                      </a:endParaRPr>
                    </a:p>
                  </a:txBody>
                  <a:tcPr marL="29630" marR="29630" marT="0" marB="0"/>
                </a:tc>
              </a:tr>
              <a:tr h="366713">
                <a:tc>
                  <a:txBody>
                    <a:bodyPr/>
                    <a:lstStyle/>
                    <a:p>
                      <a:pPr marL="0" marR="0">
                        <a:lnSpc>
                          <a:spcPct val="115000"/>
                        </a:lnSpc>
                        <a:spcBef>
                          <a:spcPts val="0"/>
                        </a:spcBef>
                        <a:spcAft>
                          <a:spcPts val="0"/>
                        </a:spcAft>
                      </a:pPr>
                      <a:r>
                        <a:rPr lang="en-CA" sz="1100"/>
                        <a:t>Self-Esteem Scale</a:t>
                      </a:r>
                      <a:endParaRPr lang="en-US" sz="1100">
                        <a:latin typeface="Calibri"/>
                        <a:ea typeface="Calibri"/>
                        <a:cs typeface="Times New Roman"/>
                      </a:endParaRPr>
                    </a:p>
                  </a:txBody>
                  <a:tcPr marL="29630" marR="29630" marT="0" marB="0"/>
                </a:tc>
                <a:tc>
                  <a:txBody>
                    <a:bodyPr/>
                    <a:lstStyle/>
                    <a:p>
                      <a:pPr marL="0" marR="0">
                        <a:lnSpc>
                          <a:spcPct val="115000"/>
                        </a:lnSpc>
                        <a:spcBef>
                          <a:spcPts val="0"/>
                        </a:spcBef>
                        <a:spcAft>
                          <a:spcPts val="1000"/>
                        </a:spcAft>
                      </a:pPr>
                      <a:r>
                        <a:rPr lang="en-CA" sz="1100"/>
                        <a:t>.060</a:t>
                      </a:r>
                      <a:endParaRPr lang="en-US" sz="1100">
                        <a:latin typeface="Calibri"/>
                        <a:ea typeface="Calibri"/>
                        <a:cs typeface="Times New Roman"/>
                      </a:endParaRPr>
                    </a:p>
                  </a:txBody>
                  <a:tcPr marL="29630" marR="29630" marT="0" marB="0"/>
                </a:tc>
                <a:tc>
                  <a:txBody>
                    <a:bodyPr/>
                    <a:lstStyle/>
                    <a:p>
                      <a:pPr marL="0" marR="0">
                        <a:lnSpc>
                          <a:spcPct val="115000"/>
                        </a:lnSpc>
                        <a:spcBef>
                          <a:spcPts val="0"/>
                        </a:spcBef>
                        <a:spcAft>
                          <a:spcPts val="1000"/>
                        </a:spcAft>
                      </a:pPr>
                      <a:r>
                        <a:rPr lang="en-CA" sz="1100" dirty="0"/>
                        <a:t>8.332**</a:t>
                      </a:r>
                      <a:endParaRPr lang="en-US" sz="1100" dirty="0">
                        <a:latin typeface="Calibri"/>
                        <a:ea typeface="Calibri"/>
                        <a:cs typeface="Times New Roman"/>
                      </a:endParaRPr>
                    </a:p>
                  </a:txBody>
                  <a:tcPr marL="29630" marR="29630" marT="0" marB="0"/>
                </a:tc>
                <a:tc>
                  <a:txBody>
                    <a:bodyPr/>
                    <a:lstStyle/>
                    <a:p>
                      <a:pPr marL="0" marR="0">
                        <a:lnSpc>
                          <a:spcPct val="115000"/>
                        </a:lnSpc>
                        <a:spcBef>
                          <a:spcPts val="0"/>
                        </a:spcBef>
                        <a:spcAft>
                          <a:spcPts val="1000"/>
                        </a:spcAft>
                      </a:pPr>
                      <a:r>
                        <a:rPr lang="en-CA" sz="1100" dirty="0"/>
                        <a:t>1.061   [1.019 – 1.105]</a:t>
                      </a:r>
                      <a:endParaRPr lang="en-US" sz="1100" dirty="0">
                        <a:latin typeface="Calibri"/>
                        <a:ea typeface="Calibri"/>
                        <a:cs typeface="Times New Roman"/>
                      </a:endParaRPr>
                    </a:p>
                  </a:txBody>
                  <a:tcPr marL="29630" marR="29630" marT="0" marB="0"/>
                </a:tc>
              </a:tr>
              <a:tr h="366713">
                <a:tc>
                  <a:txBody>
                    <a:bodyPr/>
                    <a:lstStyle/>
                    <a:p>
                      <a:pPr marL="0" marR="0">
                        <a:lnSpc>
                          <a:spcPct val="115000"/>
                        </a:lnSpc>
                        <a:spcBef>
                          <a:spcPts val="0"/>
                        </a:spcBef>
                        <a:spcAft>
                          <a:spcPts val="0"/>
                        </a:spcAft>
                      </a:pPr>
                      <a:r>
                        <a:rPr lang="en-CA" sz="1100"/>
                        <a:t>Length of Time in Canada</a:t>
                      </a:r>
                      <a:endParaRPr lang="en-US" sz="1100">
                        <a:latin typeface="Calibri"/>
                        <a:ea typeface="Calibri"/>
                        <a:cs typeface="Times New Roman"/>
                      </a:endParaRPr>
                    </a:p>
                  </a:txBody>
                  <a:tcPr marL="29630" marR="29630" marT="0" marB="0"/>
                </a:tc>
                <a:tc>
                  <a:txBody>
                    <a:bodyPr/>
                    <a:lstStyle/>
                    <a:p>
                      <a:pPr marL="0" marR="0">
                        <a:lnSpc>
                          <a:spcPct val="115000"/>
                        </a:lnSpc>
                        <a:spcBef>
                          <a:spcPts val="0"/>
                        </a:spcBef>
                        <a:spcAft>
                          <a:spcPts val="1000"/>
                        </a:spcAft>
                      </a:pPr>
                      <a:r>
                        <a:rPr lang="en-CA" sz="1100"/>
                        <a:t>-.197</a:t>
                      </a:r>
                      <a:endParaRPr lang="en-US" sz="1100">
                        <a:latin typeface="Calibri"/>
                        <a:ea typeface="Calibri"/>
                        <a:cs typeface="Times New Roman"/>
                      </a:endParaRPr>
                    </a:p>
                  </a:txBody>
                  <a:tcPr marL="29630" marR="29630" marT="0" marB="0"/>
                </a:tc>
                <a:tc>
                  <a:txBody>
                    <a:bodyPr/>
                    <a:lstStyle/>
                    <a:p>
                      <a:pPr marL="0" marR="0">
                        <a:lnSpc>
                          <a:spcPct val="115000"/>
                        </a:lnSpc>
                        <a:spcBef>
                          <a:spcPts val="0"/>
                        </a:spcBef>
                        <a:spcAft>
                          <a:spcPts val="1000"/>
                        </a:spcAft>
                      </a:pPr>
                      <a:r>
                        <a:rPr lang="en-CA" sz="1100" dirty="0"/>
                        <a:t>1.226</a:t>
                      </a:r>
                      <a:endParaRPr lang="en-US" sz="1100" dirty="0">
                        <a:latin typeface="Calibri"/>
                        <a:ea typeface="Calibri"/>
                        <a:cs typeface="Times New Roman"/>
                      </a:endParaRPr>
                    </a:p>
                  </a:txBody>
                  <a:tcPr marL="29630" marR="29630" marT="0" marB="0"/>
                </a:tc>
                <a:tc>
                  <a:txBody>
                    <a:bodyPr/>
                    <a:lstStyle/>
                    <a:p>
                      <a:pPr marL="0" marR="0">
                        <a:lnSpc>
                          <a:spcPct val="115000"/>
                        </a:lnSpc>
                        <a:spcBef>
                          <a:spcPts val="0"/>
                        </a:spcBef>
                        <a:spcAft>
                          <a:spcPts val="1000"/>
                        </a:spcAft>
                      </a:pPr>
                      <a:r>
                        <a:rPr lang="en-CA" sz="1100" dirty="0"/>
                        <a:t>.821     [.579 – 1.164]</a:t>
                      </a:r>
                      <a:endParaRPr lang="en-US" sz="1100" dirty="0">
                        <a:latin typeface="Calibri"/>
                        <a:ea typeface="Calibri"/>
                        <a:cs typeface="Times New Roman"/>
                      </a:endParaRPr>
                    </a:p>
                  </a:txBody>
                  <a:tcPr marL="29630" marR="29630" marT="0" marB="0"/>
                </a:tc>
              </a:tr>
              <a:tr h="366713">
                <a:tc>
                  <a:txBody>
                    <a:bodyPr/>
                    <a:lstStyle/>
                    <a:p>
                      <a:pPr marL="0" marR="0">
                        <a:lnSpc>
                          <a:spcPct val="115000"/>
                        </a:lnSpc>
                        <a:spcBef>
                          <a:spcPts val="0"/>
                        </a:spcBef>
                        <a:spcAft>
                          <a:spcPts val="0"/>
                        </a:spcAft>
                      </a:pPr>
                      <a:r>
                        <a:rPr lang="en-CA" sz="1100"/>
                        <a:t>Cultural or Racial Origin</a:t>
                      </a:r>
                      <a:endParaRPr lang="en-US" sz="1100">
                        <a:latin typeface="Calibri"/>
                        <a:ea typeface="Calibri"/>
                        <a:cs typeface="Times New Roman"/>
                      </a:endParaRPr>
                    </a:p>
                  </a:txBody>
                  <a:tcPr marL="29630" marR="29630" marT="0" marB="0"/>
                </a:tc>
                <a:tc>
                  <a:txBody>
                    <a:bodyPr/>
                    <a:lstStyle/>
                    <a:p>
                      <a:pPr marL="0" marR="0">
                        <a:lnSpc>
                          <a:spcPct val="115000"/>
                        </a:lnSpc>
                        <a:spcBef>
                          <a:spcPts val="0"/>
                        </a:spcBef>
                        <a:spcAft>
                          <a:spcPts val="1000"/>
                        </a:spcAft>
                      </a:pPr>
                      <a:r>
                        <a:rPr lang="en-CA" sz="1100"/>
                        <a:t>.674</a:t>
                      </a:r>
                      <a:endParaRPr lang="en-US" sz="1100">
                        <a:latin typeface="Calibri"/>
                        <a:ea typeface="Calibri"/>
                        <a:cs typeface="Times New Roman"/>
                      </a:endParaRPr>
                    </a:p>
                  </a:txBody>
                  <a:tcPr marL="29630" marR="29630" marT="0" marB="0"/>
                </a:tc>
                <a:tc>
                  <a:txBody>
                    <a:bodyPr/>
                    <a:lstStyle/>
                    <a:p>
                      <a:pPr marL="0" marR="0">
                        <a:lnSpc>
                          <a:spcPct val="115000"/>
                        </a:lnSpc>
                        <a:spcBef>
                          <a:spcPts val="0"/>
                        </a:spcBef>
                        <a:spcAft>
                          <a:spcPts val="1000"/>
                        </a:spcAft>
                      </a:pPr>
                      <a:r>
                        <a:rPr lang="en-CA" sz="1100" dirty="0"/>
                        <a:t>20.876***</a:t>
                      </a:r>
                      <a:endParaRPr lang="en-US" sz="1100" dirty="0">
                        <a:latin typeface="Calibri"/>
                        <a:ea typeface="Calibri"/>
                        <a:cs typeface="Times New Roman"/>
                      </a:endParaRPr>
                    </a:p>
                  </a:txBody>
                  <a:tcPr marL="29630" marR="29630" marT="0" marB="0"/>
                </a:tc>
                <a:tc>
                  <a:txBody>
                    <a:bodyPr/>
                    <a:lstStyle/>
                    <a:p>
                      <a:pPr marL="0" marR="0">
                        <a:lnSpc>
                          <a:spcPct val="115000"/>
                        </a:lnSpc>
                        <a:spcBef>
                          <a:spcPts val="0"/>
                        </a:spcBef>
                        <a:spcAft>
                          <a:spcPts val="1000"/>
                        </a:spcAft>
                      </a:pPr>
                      <a:r>
                        <a:rPr lang="en-CA" sz="1100" dirty="0"/>
                        <a:t>1.962   [1.469 – 2.619]</a:t>
                      </a:r>
                      <a:endParaRPr lang="en-US" sz="1100" dirty="0">
                        <a:latin typeface="Calibri"/>
                        <a:ea typeface="Calibri"/>
                        <a:cs typeface="Times New Roman"/>
                      </a:endParaRPr>
                    </a:p>
                  </a:txBody>
                  <a:tcPr marL="29630" marR="29630" marT="0" marB="0"/>
                </a:tc>
              </a:tr>
              <a:tr h="366713">
                <a:tc>
                  <a:txBody>
                    <a:bodyPr/>
                    <a:lstStyle/>
                    <a:p>
                      <a:pPr marL="0" marR="0">
                        <a:lnSpc>
                          <a:spcPct val="115000"/>
                        </a:lnSpc>
                        <a:spcBef>
                          <a:spcPts val="0"/>
                        </a:spcBef>
                        <a:spcAft>
                          <a:spcPts val="0"/>
                        </a:spcAft>
                      </a:pPr>
                      <a:r>
                        <a:rPr lang="en-CA" sz="1100"/>
                        <a:t>Total Household Income</a:t>
                      </a:r>
                      <a:endParaRPr lang="en-US" sz="1100">
                        <a:latin typeface="Calibri"/>
                        <a:ea typeface="Calibri"/>
                        <a:cs typeface="Times New Roman"/>
                      </a:endParaRPr>
                    </a:p>
                  </a:txBody>
                  <a:tcPr marL="29630" marR="29630" marT="0" marB="0"/>
                </a:tc>
                <a:tc>
                  <a:txBody>
                    <a:bodyPr/>
                    <a:lstStyle/>
                    <a:p>
                      <a:pPr marL="0" marR="0">
                        <a:lnSpc>
                          <a:spcPct val="115000"/>
                        </a:lnSpc>
                        <a:spcBef>
                          <a:spcPts val="0"/>
                        </a:spcBef>
                        <a:spcAft>
                          <a:spcPts val="1000"/>
                        </a:spcAft>
                      </a:pPr>
                      <a:r>
                        <a:rPr lang="en-CA" sz="1100"/>
                        <a:t>.035</a:t>
                      </a:r>
                      <a:endParaRPr lang="en-US" sz="1100">
                        <a:latin typeface="Calibri"/>
                        <a:ea typeface="Calibri"/>
                        <a:cs typeface="Times New Roman"/>
                      </a:endParaRPr>
                    </a:p>
                  </a:txBody>
                  <a:tcPr marL="29630" marR="29630" marT="0" marB="0"/>
                </a:tc>
                <a:tc>
                  <a:txBody>
                    <a:bodyPr/>
                    <a:lstStyle/>
                    <a:p>
                      <a:pPr marL="0" marR="0">
                        <a:lnSpc>
                          <a:spcPct val="115000"/>
                        </a:lnSpc>
                        <a:spcBef>
                          <a:spcPts val="0"/>
                        </a:spcBef>
                        <a:spcAft>
                          <a:spcPts val="1000"/>
                        </a:spcAft>
                      </a:pPr>
                      <a:r>
                        <a:rPr lang="en-CA" sz="1100" dirty="0"/>
                        <a:t>.460</a:t>
                      </a:r>
                      <a:endParaRPr lang="en-US" sz="1100" dirty="0">
                        <a:latin typeface="Calibri"/>
                        <a:ea typeface="Calibri"/>
                        <a:cs typeface="Times New Roman"/>
                      </a:endParaRPr>
                    </a:p>
                  </a:txBody>
                  <a:tcPr marL="29630" marR="29630" marT="0" marB="0"/>
                </a:tc>
                <a:tc>
                  <a:txBody>
                    <a:bodyPr/>
                    <a:lstStyle/>
                    <a:p>
                      <a:pPr marL="0" marR="0">
                        <a:lnSpc>
                          <a:spcPct val="115000"/>
                        </a:lnSpc>
                        <a:spcBef>
                          <a:spcPts val="0"/>
                        </a:spcBef>
                        <a:spcAft>
                          <a:spcPts val="1000"/>
                        </a:spcAft>
                      </a:pPr>
                      <a:r>
                        <a:rPr lang="en-CA" sz="1100" dirty="0"/>
                        <a:t>1.035   [.936 – 1.145]</a:t>
                      </a:r>
                      <a:endParaRPr lang="en-US" sz="1100" dirty="0">
                        <a:latin typeface="Calibri"/>
                        <a:ea typeface="Calibri"/>
                        <a:cs typeface="Times New Roman"/>
                      </a:endParaRPr>
                    </a:p>
                  </a:txBody>
                  <a:tcPr marL="29630" marR="29630" marT="0" marB="0"/>
                </a:tc>
              </a:tr>
              <a:tr h="366713">
                <a:tc>
                  <a:txBody>
                    <a:bodyPr/>
                    <a:lstStyle/>
                    <a:p>
                      <a:pPr marL="0" marR="0">
                        <a:lnSpc>
                          <a:spcPct val="115000"/>
                        </a:lnSpc>
                        <a:spcBef>
                          <a:spcPts val="0"/>
                        </a:spcBef>
                        <a:spcAft>
                          <a:spcPts val="0"/>
                        </a:spcAft>
                      </a:pPr>
                      <a:r>
                        <a:rPr lang="en-CA" sz="1100"/>
                        <a:t>Social Support Availability</a:t>
                      </a:r>
                      <a:endParaRPr lang="en-US" sz="1100">
                        <a:latin typeface="Calibri"/>
                        <a:ea typeface="Calibri"/>
                        <a:cs typeface="Times New Roman"/>
                      </a:endParaRPr>
                    </a:p>
                  </a:txBody>
                  <a:tcPr marL="29630" marR="29630" marT="0" marB="0"/>
                </a:tc>
                <a:tc>
                  <a:txBody>
                    <a:bodyPr/>
                    <a:lstStyle/>
                    <a:p>
                      <a:pPr marL="0" marR="0">
                        <a:lnSpc>
                          <a:spcPct val="115000"/>
                        </a:lnSpc>
                        <a:spcBef>
                          <a:spcPts val="0"/>
                        </a:spcBef>
                        <a:spcAft>
                          <a:spcPts val="1000"/>
                        </a:spcAft>
                      </a:pPr>
                      <a:r>
                        <a:rPr lang="en-CA" sz="1100"/>
                        <a:t>-.559</a:t>
                      </a:r>
                      <a:endParaRPr lang="en-US" sz="1100">
                        <a:latin typeface="Calibri"/>
                        <a:ea typeface="Calibri"/>
                        <a:cs typeface="Times New Roman"/>
                      </a:endParaRPr>
                    </a:p>
                  </a:txBody>
                  <a:tcPr marL="29630" marR="29630" marT="0" marB="0"/>
                </a:tc>
                <a:tc>
                  <a:txBody>
                    <a:bodyPr/>
                    <a:lstStyle/>
                    <a:p>
                      <a:pPr marL="0" marR="0">
                        <a:lnSpc>
                          <a:spcPct val="115000"/>
                        </a:lnSpc>
                        <a:spcBef>
                          <a:spcPts val="0"/>
                        </a:spcBef>
                        <a:spcAft>
                          <a:spcPts val="1000"/>
                        </a:spcAft>
                      </a:pPr>
                      <a:r>
                        <a:rPr lang="en-CA" sz="1100" dirty="0"/>
                        <a:t>.965</a:t>
                      </a:r>
                      <a:endParaRPr lang="en-US" sz="1100" dirty="0">
                        <a:latin typeface="Calibri"/>
                        <a:ea typeface="Calibri"/>
                        <a:cs typeface="Times New Roman"/>
                      </a:endParaRPr>
                    </a:p>
                  </a:txBody>
                  <a:tcPr marL="29630" marR="29630" marT="0" marB="0"/>
                </a:tc>
                <a:tc>
                  <a:txBody>
                    <a:bodyPr/>
                    <a:lstStyle/>
                    <a:p>
                      <a:pPr marL="0" marR="0">
                        <a:lnSpc>
                          <a:spcPct val="115000"/>
                        </a:lnSpc>
                        <a:spcBef>
                          <a:spcPts val="0"/>
                        </a:spcBef>
                        <a:spcAft>
                          <a:spcPts val="1000"/>
                        </a:spcAft>
                      </a:pPr>
                      <a:r>
                        <a:rPr lang="en-CA" sz="1100" dirty="0"/>
                        <a:t>.572     [.187 – 1.745]</a:t>
                      </a:r>
                      <a:endParaRPr lang="en-US" sz="1100" dirty="0">
                        <a:latin typeface="Calibri"/>
                        <a:ea typeface="Calibri"/>
                        <a:cs typeface="Times New Roman"/>
                      </a:endParaRPr>
                    </a:p>
                  </a:txBody>
                  <a:tcPr marL="29630" marR="29630" marT="0" marB="0"/>
                </a:tc>
              </a:tr>
              <a:tr h="366713">
                <a:tc>
                  <a:txBody>
                    <a:bodyPr/>
                    <a:lstStyle/>
                    <a:p>
                      <a:pPr marL="0" marR="0">
                        <a:lnSpc>
                          <a:spcPct val="115000"/>
                        </a:lnSpc>
                        <a:spcBef>
                          <a:spcPts val="0"/>
                        </a:spcBef>
                        <a:spcAft>
                          <a:spcPts val="0"/>
                        </a:spcAft>
                      </a:pPr>
                      <a:r>
                        <a:rPr lang="en-CA" sz="1100"/>
                        <a:t>Education</a:t>
                      </a:r>
                      <a:endParaRPr lang="en-US" sz="1100">
                        <a:latin typeface="Calibri"/>
                        <a:ea typeface="Calibri"/>
                        <a:cs typeface="Times New Roman"/>
                      </a:endParaRPr>
                    </a:p>
                  </a:txBody>
                  <a:tcPr marL="29630" marR="29630" marT="0" marB="0"/>
                </a:tc>
                <a:tc>
                  <a:txBody>
                    <a:bodyPr/>
                    <a:lstStyle/>
                    <a:p>
                      <a:pPr marL="0" marR="0">
                        <a:lnSpc>
                          <a:spcPct val="115000"/>
                        </a:lnSpc>
                        <a:spcBef>
                          <a:spcPts val="0"/>
                        </a:spcBef>
                        <a:spcAft>
                          <a:spcPts val="1000"/>
                        </a:spcAft>
                      </a:pPr>
                      <a:r>
                        <a:rPr lang="en-CA" sz="1100"/>
                        <a:t>-.219</a:t>
                      </a:r>
                      <a:endParaRPr lang="en-US" sz="1100">
                        <a:latin typeface="Calibri"/>
                        <a:ea typeface="Calibri"/>
                        <a:cs typeface="Times New Roman"/>
                      </a:endParaRPr>
                    </a:p>
                  </a:txBody>
                  <a:tcPr marL="29630" marR="29630" marT="0" marB="0"/>
                </a:tc>
                <a:tc>
                  <a:txBody>
                    <a:bodyPr/>
                    <a:lstStyle/>
                    <a:p>
                      <a:pPr marL="0" marR="0">
                        <a:lnSpc>
                          <a:spcPct val="115000"/>
                        </a:lnSpc>
                        <a:spcBef>
                          <a:spcPts val="0"/>
                        </a:spcBef>
                        <a:spcAft>
                          <a:spcPts val="1000"/>
                        </a:spcAft>
                      </a:pPr>
                      <a:r>
                        <a:rPr lang="en-CA" sz="1100" dirty="0"/>
                        <a:t>2.104</a:t>
                      </a:r>
                      <a:endParaRPr lang="en-US" sz="1100" dirty="0">
                        <a:latin typeface="Calibri"/>
                        <a:ea typeface="Calibri"/>
                        <a:cs typeface="Times New Roman"/>
                      </a:endParaRPr>
                    </a:p>
                  </a:txBody>
                  <a:tcPr marL="29630" marR="29630" marT="0" marB="0"/>
                </a:tc>
                <a:tc>
                  <a:txBody>
                    <a:bodyPr/>
                    <a:lstStyle/>
                    <a:p>
                      <a:pPr marL="0" marR="0">
                        <a:lnSpc>
                          <a:spcPct val="115000"/>
                        </a:lnSpc>
                        <a:spcBef>
                          <a:spcPts val="0"/>
                        </a:spcBef>
                        <a:spcAft>
                          <a:spcPts val="1000"/>
                        </a:spcAft>
                      </a:pPr>
                      <a:r>
                        <a:rPr lang="en-CA" sz="1100" dirty="0"/>
                        <a:t>.803      [.597 – 1.080]</a:t>
                      </a:r>
                      <a:endParaRPr lang="en-US" sz="1100" dirty="0">
                        <a:latin typeface="Calibri"/>
                        <a:ea typeface="Calibri"/>
                        <a:cs typeface="Times New Roman"/>
                      </a:endParaRPr>
                    </a:p>
                  </a:txBody>
                  <a:tcPr marL="29630" marR="29630" marT="0" marB="0"/>
                </a:tc>
              </a:tr>
              <a:tr h="366713">
                <a:tc>
                  <a:txBody>
                    <a:bodyPr/>
                    <a:lstStyle/>
                    <a:p>
                      <a:pPr marL="0" marR="0">
                        <a:lnSpc>
                          <a:spcPct val="115000"/>
                        </a:lnSpc>
                        <a:spcBef>
                          <a:spcPts val="0"/>
                        </a:spcBef>
                        <a:spcAft>
                          <a:spcPts val="0"/>
                        </a:spcAft>
                      </a:pPr>
                      <a:r>
                        <a:rPr lang="en-CA" sz="1100"/>
                        <a:t>Languages Can Speak</a:t>
                      </a:r>
                      <a:endParaRPr lang="en-US" sz="1100">
                        <a:latin typeface="Calibri"/>
                        <a:ea typeface="Calibri"/>
                        <a:cs typeface="Times New Roman"/>
                      </a:endParaRPr>
                    </a:p>
                  </a:txBody>
                  <a:tcPr marL="29630" marR="29630" marT="0" marB="0"/>
                </a:tc>
                <a:tc>
                  <a:txBody>
                    <a:bodyPr/>
                    <a:lstStyle/>
                    <a:p>
                      <a:pPr marL="0" marR="0">
                        <a:lnSpc>
                          <a:spcPct val="115000"/>
                        </a:lnSpc>
                        <a:spcBef>
                          <a:spcPts val="0"/>
                        </a:spcBef>
                        <a:spcAft>
                          <a:spcPts val="1000"/>
                        </a:spcAft>
                      </a:pPr>
                      <a:r>
                        <a:rPr lang="en-CA" sz="1100"/>
                        <a:t>.106</a:t>
                      </a:r>
                      <a:endParaRPr lang="en-US" sz="1100">
                        <a:latin typeface="Calibri"/>
                        <a:ea typeface="Calibri"/>
                        <a:cs typeface="Times New Roman"/>
                      </a:endParaRPr>
                    </a:p>
                  </a:txBody>
                  <a:tcPr marL="29630" marR="29630" marT="0" marB="0"/>
                </a:tc>
                <a:tc>
                  <a:txBody>
                    <a:bodyPr/>
                    <a:lstStyle/>
                    <a:p>
                      <a:pPr marL="0" marR="0">
                        <a:lnSpc>
                          <a:spcPct val="115000"/>
                        </a:lnSpc>
                        <a:spcBef>
                          <a:spcPts val="0"/>
                        </a:spcBef>
                        <a:spcAft>
                          <a:spcPts val="1000"/>
                        </a:spcAft>
                      </a:pPr>
                      <a:r>
                        <a:rPr lang="en-CA" sz="1100"/>
                        <a:t>.141</a:t>
                      </a:r>
                      <a:endParaRPr lang="en-US" sz="1100">
                        <a:latin typeface="Calibri"/>
                        <a:ea typeface="Calibri"/>
                        <a:cs typeface="Times New Roman"/>
                      </a:endParaRPr>
                    </a:p>
                  </a:txBody>
                  <a:tcPr marL="29630" marR="29630" marT="0" marB="0"/>
                </a:tc>
                <a:tc>
                  <a:txBody>
                    <a:bodyPr/>
                    <a:lstStyle/>
                    <a:p>
                      <a:pPr marL="0" marR="0">
                        <a:lnSpc>
                          <a:spcPct val="115000"/>
                        </a:lnSpc>
                        <a:spcBef>
                          <a:spcPts val="0"/>
                        </a:spcBef>
                        <a:spcAft>
                          <a:spcPts val="1000"/>
                        </a:spcAft>
                      </a:pPr>
                      <a:r>
                        <a:rPr lang="en-CA" sz="1100" dirty="0"/>
                        <a:t>1.112    [.639 – 1.934]</a:t>
                      </a:r>
                      <a:endParaRPr lang="en-US" sz="1100" dirty="0">
                        <a:latin typeface="Calibri"/>
                        <a:ea typeface="Calibri"/>
                        <a:cs typeface="Times New Roman"/>
                      </a:endParaRPr>
                    </a:p>
                  </a:txBody>
                  <a:tcPr marL="29630" marR="29630" marT="0" marB="0"/>
                </a:tc>
              </a:tr>
              <a:tr h="366713">
                <a:tc>
                  <a:txBody>
                    <a:bodyPr/>
                    <a:lstStyle/>
                    <a:p>
                      <a:pPr marL="0" marR="0">
                        <a:lnSpc>
                          <a:spcPct val="115000"/>
                        </a:lnSpc>
                        <a:spcBef>
                          <a:spcPts val="0"/>
                        </a:spcBef>
                        <a:spcAft>
                          <a:spcPts val="0"/>
                        </a:spcAft>
                      </a:pPr>
                      <a:r>
                        <a:rPr lang="en-CA" sz="1100"/>
                        <a:t>Married</a:t>
                      </a:r>
                      <a:endParaRPr lang="en-US" sz="1100">
                        <a:latin typeface="Calibri"/>
                        <a:ea typeface="Calibri"/>
                        <a:cs typeface="Times New Roman"/>
                      </a:endParaRPr>
                    </a:p>
                  </a:txBody>
                  <a:tcPr marL="29630" marR="29630" marT="0" marB="0"/>
                </a:tc>
                <a:tc>
                  <a:txBody>
                    <a:bodyPr/>
                    <a:lstStyle/>
                    <a:p>
                      <a:pPr marL="0" marR="0">
                        <a:lnSpc>
                          <a:spcPct val="115000"/>
                        </a:lnSpc>
                        <a:spcBef>
                          <a:spcPts val="0"/>
                        </a:spcBef>
                        <a:spcAft>
                          <a:spcPts val="1000"/>
                        </a:spcAft>
                      </a:pPr>
                      <a:r>
                        <a:rPr lang="en-CA" sz="1100"/>
                        <a:t>-.165</a:t>
                      </a:r>
                      <a:endParaRPr lang="en-US" sz="1100">
                        <a:latin typeface="Calibri"/>
                        <a:ea typeface="Calibri"/>
                        <a:cs typeface="Times New Roman"/>
                      </a:endParaRPr>
                    </a:p>
                  </a:txBody>
                  <a:tcPr marL="29630" marR="29630" marT="0" marB="0"/>
                </a:tc>
                <a:tc>
                  <a:txBody>
                    <a:bodyPr/>
                    <a:lstStyle/>
                    <a:p>
                      <a:pPr marL="0" marR="0">
                        <a:lnSpc>
                          <a:spcPct val="115000"/>
                        </a:lnSpc>
                        <a:spcBef>
                          <a:spcPts val="0"/>
                        </a:spcBef>
                        <a:spcAft>
                          <a:spcPts val="1000"/>
                        </a:spcAft>
                      </a:pPr>
                      <a:r>
                        <a:rPr lang="en-CA" sz="1100"/>
                        <a:t>.753</a:t>
                      </a:r>
                      <a:endParaRPr lang="en-US" sz="1100">
                        <a:latin typeface="Calibri"/>
                        <a:ea typeface="Calibri"/>
                        <a:cs typeface="Times New Roman"/>
                      </a:endParaRPr>
                    </a:p>
                  </a:txBody>
                  <a:tcPr marL="29630" marR="29630" marT="0" marB="0"/>
                </a:tc>
                <a:tc>
                  <a:txBody>
                    <a:bodyPr/>
                    <a:lstStyle/>
                    <a:p>
                      <a:pPr marL="0" marR="0">
                        <a:lnSpc>
                          <a:spcPct val="115000"/>
                        </a:lnSpc>
                        <a:spcBef>
                          <a:spcPts val="0"/>
                        </a:spcBef>
                        <a:spcAft>
                          <a:spcPts val="1000"/>
                        </a:spcAft>
                      </a:pPr>
                      <a:r>
                        <a:rPr lang="en-CA" sz="1100" dirty="0"/>
                        <a:t>.848      [.583 – 1.231]</a:t>
                      </a:r>
                      <a:endParaRPr lang="en-US" sz="1100" dirty="0">
                        <a:latin typeface="Calibri"/>
                        <a:ea typeface="Calibri"/>
                        <a:cs typeface="Times New Roman"/>
                      </a:endParaRPr>
                    </a:p>
                  </a:txBody>
                  <a:tcPr marL="29630" marR="29630" marT="0" marB="0"/>
                </a:tc>
              </a:tr>
              <a:tr h="366713">
                <a:tc>
                  <a:txBody>
                    <a:bodyPr/>
                    <a:lstStyle/>
                    <a:p>
                      <a:pPr marL="0" marR="0">
                        <a:lnSpc>
                          <a:spcPct val="115000"/>
                        </a:lnSpc>
                        <a:spcBef>
                          <a:spcPts val="0"/>
                        </a:spcBef>
                        <a:spcAft>
                          <a:spcPts val="0"/>
                        </a:spcAft>
                      </a:pPr>
                      <a:r>
                        <a:rPr lang="en-CA" sz="1100"/>
                        <a:t>Common Law</a:t>
                      </a:r>
                      <a:endParaRPr lang="en-US" sz="1100">
                        <a:latin typeface="Calibri"/>
                        <a:ea typeface="Calibri"/>
                        <a:cs typeface="Times New Roman"/>
                      </a:endParaRPr>
                    </a:p>
                  </a:txBody>
                  <a:tcPr marL="29630" marR="29630" marT="0" marB="0"/>
                </a:tc>
                <a:tc>
                  <a:txBody>
                    <a:bodyPr/>
                    <a:lstStyle/>
                    <a:p>
                      <a:pPr marL="0" marR="0">
                        <a:lnSpc>
                          <a:spcPct val="115000"/>
                        </a:lnSpc>
                        <a:spcBef>
                          <a:spcPts val="0"/>
                        </a:spcBef>
                        <a:spcAft>
                          <a:spcPts val="1000"/>
                        </a:spcAft>
                      </a:pPr>
                      <a:r>
                        <a:rPr lang="en-CA" sz="1100"/>
                        <a:t>-.320</a:t>
                      </a:r>
                      <a:endParaRPr lang="en-US" sz="1100">
                        <a:latin typeface="Calibri"/>
                        <a:ea typeface="Calibri"/>
                        <a:cs typeface="Times New Roman"/>
                      </a:endParaRPr>
                    </a:p>
                  </a:txBody>
                  <a:tcPr marL="29630" marR="29630" marT="0" marB="0"/>
                </a:tc>
                <a:tc>
                  <a:txBody>
                    <a:bodyPr/>
                    <a:lstStyle/>
                    <a:p>
                      <a:pPr marL="0" marR="0">
                        <a:lnSpc>
                          <a:spcPct val="115000"/>
                        </a:lnSpc>
                        <a:spcBef>
                          <a:spcPts val="0"/>
                        </a:spcBef>
                        <a:spcAft>
                          <a:spcPts val="1000"/>
                        </a:spcAft>
                      </a:pPr>
                      <a:r>
                        <a:rPr lang="en-CA" sz="1100"/>
                        <a:t>1.067</a:t>
                      </a:r>
                      <a:endParaRPr lang="en-US" sz="1100">
                        <a:latin typeface="Calibri"/>
                        <a:ea typeface="Calibri"/>
                        <a:cs typeface="Times New Roman"/>
                      </a:endParaRPr>
                    </a:p>
                  </a:txBody>
                  <a:tcPr marL="29630" marR="29630" marT="0" marB="0"/>
                </a:tc>
                <a:tc>
                  <a:txBody>
                    <a:bodyPr/>
                    <a:lstStyle/>
                    <a:p>
                      <a:pPr marL="0" marR="0">
                        <a:lnSpc>
                          <a:spcPct val="115000"/>
                        </a:lnSpc>
                        <a:spcBef>
                          <a:spcPts val="0"/>
                        </a:spcBef>
                        <a:spcAft>
                          <a:spcPts val="1000"/>
                        </a:spcAft>
                      </a:pPr>
                      <a:r>
                        <a:rPr lang="en-CA" sz="1100" dirty="0"/>
                        <a:t>.726      [.395 – 1.333]</a:t>
                      </a:r>
                      <a:endParaRPr lang="en-US" sz="1100" dirty="0">
                        <a:latin typeface="Calibri"/>
                        <a:ea typeface="Calibri"/>
                        <a:cs typeface="Times New Roman"/>
                      </a:endParaRPr>
                    </a:p>
                  </a:txBody>
                  <a:tcPr marL="29630" marR="29630" marT="0" marB="0"/>
                </a:tc>
              </a:tr>
              <a:tr h="366713">
                <a:tc>
                  <a:txBody>
                    <a:bodyPr/>
                    <a:lstStyle/>
                    <a:p>
                      <a:pPr marL="0" marR="0">
                        <a:lnSpc>
                          <a:spcPct val="115000"/>
                        </a:lnSpc>
                        <a:spcBef>
                          <a:spcPts val="0"/>
                        </a:spcBef>
                        <a:spcAft>
                          <a:spcPts val="0"/>
                        </a:spcAft>
                      </a:pPr>
                      <a:r>
                        <a:rPr lang="en-CA" sz="1100"/>
                        <a:t>Widowed/Separated/ Divorced</a:t>
                      </a:r>
                      <a:endParaRPr lang="en-US" sz="1100">
                        <a:latin typeface="Calibri"/>
                        <a:ea typeface="Calibri"/>
                        <a:cs typeface="Times New Roman"/>
                      </a:endParaRPr>
                    </a:p>
                  </a:txBody>
                  <a:tcPr marL="29630" marR="29630" marT="0" marB="0"/>
                </a:tc>
                <a:tc>
                  <a:txBody>
                    <a:bodyPr/>
                    <a:lstStyle/>
                    <a:p>
                      <a:pPr marL="0" marR="0">
                        <a:lnSpc>
                          <a:spcPct val="115000"/>
                        </a:lnSpc>
                        <a:spcBef>
                          <a:spcPts val="0"/>
                        </a:spcBef>
                        <a:spcAft>
                          <a:spcPts val="1000"/>
                        </a:spcAft>
                      </a:pPr>
                      <a:r>
                        <a:rPr lang="en-CA" sz="1100"/>
                        <a:t>-.841</a:t>
                      </a:r>
                      <a:endParaRPr lang="en-US" sz="1100">
                        <a:latin typeface="Calibri"/>
                        <a:ea typeface="Calibri"/>
                        <a:cs typeface="Times New Roman"/>
                      </a:endParaRPr>
                    </a:p>
                  </a:txBody>
                  <a:tcPr marL="29630" marR="29630" marT="0" marB="0"/>
                </a:tc>
                <a:tc>
                  <a:txBody>
                    <a:bodyPr/>
                    <a:lstStyle/>
                    <a:p>
                      <a:pPr marL="0" marR="0">
                        <a:lnSpc>
                          <a:spcPct val="115000"/>
                        </a:lnSpc>
                        <a:spcBef>
                          <a:spcPts val="0"/>
                        </a:spcBef>
                        <a:spcAft>
                          <a:spcPts val="1000"/>
                        </a:spcAft>
                      </a:pPr>
                      <a:r>
                        <a:rPr lang="en-CA" sz="1100"/>
                        <a:t>16.403***</a:t>
                      </a:r>
                      <a:endParaRPr lang="en-US" sz="1100">
                        <a:latin typeface="Calibri"/>
                        <a:ea typeface="Calibri"/>
                        <a:cs typeface="Times New Roman"/>
                      </a:endParaRPr>
                    </a:p>
                  </a:txBody>
                  <a:tcPr marL="29630" marR="29630" marT="0" marB="0"/>
                </a:tc>
                <a:tc>
                  <a:txBody>
                    <a:bodyPr/>
                    <a:lstStyle/>
                    <a:p>
                      <a:pPr marL="0" marR="0">
                        <a:lnSpc>
                          <a:spcPct val="115000"/>
                        </a:lnSpc>
                        <a:spcBef>
                          <a:spcPts val="0"/>
                        </a:spcBef>
                        <a:spcAft>
                          <a:spcPts val="1000"/>
                        </a:spcAft>
                      </a:pPr>
                      <a:r>
                        <a:rPr lang="en-CA" sz="1100" dirty="0"/>
                        <a:t>.431      [.287 - .648]</a:t>
                      </a:r>
                      <a:endParaRPr lang="en-US" sz="1100" dirty="0">
                        <a:latin typeface="Calibri"/>
                        <a:ea typeface="Calibri"/>
                        <a:cs typeface="Times New Roman"/>
                      </a:endParaRPr>
                    </a:p>
                  </a:txBody>
                  <a:tcPr marL="29630" marR="29630" marT="0" marB="0"/>
                </a:tc>
              </a:tr>
              <a:tr h="183356">
                <a:tc>
                  <a:txBody>
                    <a:bodyPr/>
                    <a:lstStyle/>
                    <a:p>
                      <a:pPr marL="0" marR="0">
                        <a:lnSpc>
                          <a:spcPct val="115000"/>
                        </a:lnSpc>
                        <a:spcBef>
                          <a:spcPts val="0"/>
                        </a:spcBef>
                        <a:spcAft>
                          <a:spcPts val="0"/>
                        </a:spcAft>
                      </a:pPr>
                      <a:r>
                        <a:rPr lang="en-CA" sz="1100"/>
                        <a:t>Constant</a:t>
                      </a:r>
                      <a:endParaRPr lang="en-US" sz="1100">
                        <a:latin typeface="Calibri"/>
                        <a:ea typeface="Calibri"/>
                        <a:cs typeface="Times New Roman"/>
                      </a:endParaRPr>
                    </a:p>
                  </a:txBody>
                  <a:tcPr marL="29630" marR="29630" marT="0" marB="0"/>
                </a:tc>
                <a:tc>
                  <a:txBody>
                    <a:bodyPr/>
                    <a:lstStyle/>
                    <a:p>
                      <a:pPr marL="0" marR="0">
                        <a:lnSpc>
                          <a:spcPct val="115000"/>
                        </a:lnSpc>
                        <a:spcBef>
                          <a:spcPts val="0"/>
                        </a:spcBef>
                        <a:spcAft>
                          <a:spcPts val="1000"/>
                        </a:spcAft>
                      </a:pPr>
                      <a:r>
                        <a:rPr lang="en-CA" sz="1100"/>
                        <a:t>-.593</a:t>
                      </a:r>
                      <a:endParaRPr lang="en-US" sz="1100">
                        <a:latin typeface="Calibri"/>
                        <a:ea typeface="Calibri"/>
                        <a:cs typeface="Times New Roman"/>
                      </a:endParaRPr>
                    </a:p>
                  </a:txBody>
                  <a:tcPr marL="29630" marR="29630" marT="0" marB="0"/>
                </a:tc>
                <a:tc>
                  <a:txBody>
                    <a:bodyPr/>
                    <a:lstStyle/>
                    <a:p>
                      <a:pPr marL="0" marR="0">
                        <a:lnSpc>
                          <a:spcPct val="115000"/>
                        </a:lnSpc>
                        <a:spcBef>
                          <a:spcPts val="0"/>
                        </a:spcBef>
                        <a:spcAft>
                          <a:spcPts val="1000"/>
                        </a:spcAft>
                      </a:pPr>
                      <a:r>
                        <a:rPr lang="en-CA" sz="1100"/>
                        <a:t>.440</a:t>
                      </a:r>
                      <a:endParaRPr lang="en-US" sz="1100">
                        <a:latin typeface="Calibri"/>
                        <a:ea typeface="Calibri"/>
                        <a:cs typeface="Times New Roman"/>
                      </a:endParaRPr>
                    </a:p>
                  </a:txBody>
                  <a:tcPr marL="29630" marR="29630" marT="0" marB="0"/>
                </a:tc>
                <a:tc>
                  <a:txBody>
                    <a:bodyPr/>
                    <a:lstStyle/>
                    <a:p>
                      <a:pPr marL="0" marR="0">
                        <a:lnSpc>
                          <a:spcPct val="115000"/>
                        </a:lnSpc>
                        <a:spcBef>
                          <a:spcPts val="0"/>
                        </a:spcBef>
                        <a:spcAft>
                          <a:spcPts val="1000"/>
                        </a:spcAft>
                      </a:pPr>
                      <a:r>
                        <a:rPr lang="en-CA" sz="1100" dirty="0"/>
                        <a:t>.507</a:t>
                      </a:r>
                      <a:endParaRPr lang="en-US" sz="1100" dirty="0">
                        <a:latin typeface="Calibri"/>
                        <a:ea typeface="Calibri"/>
                        <a:cs typeface="Times New Roman"/>
                      </a:endParaRPr>
                    </a:p>
                  </a:txBody>
                  <a:tcPr marL="29630" marR="29630" marT="0" marB="0"/>
                </a:tc>
              </a:tr>
            </a:tbl>
          </a:graphicData>
        </a:graphic>
      </p:graphicFrame>
      <p:sp>
        <p:nvSpPr>
          <p:cNvPr id="7" name="TextBox 6"/>
          <p:cNvSpPr txBox="1"/>
          <p:nvPr/>
        </p:nvSpPr>
        <p:spPr>
          <a:xfrm>
            <a:off x="4114800" y="6457890"/>
            <a:ext cx="4800600" cy="400110"/>
          </a:xfrm>
          <a:prstGeom prst="rect">
            <a:avLst/>
          </a:prstGeom>
          <a:noFill/>
        </p:spPr>
        <p:txBody>
          <a:bodyPr wrap="square" rtlCol="0">
            <a:spAutoFit/>
          </a:bodyPr>
          <a:lstStyle/>
          <a:p>
            <a:r>
              <a:rPr lang="en-CA" sz="1000" dirty="0" smtClean="0"/>
              <a:t>Note. </a:t>
            </a:r>
            <a:r>
              <a:rPr lang="en-CA" sz="1000" dirty="0" err="1" smtClean="0"/>
              <a:t>Nagelkerke</a:t>
            </a:r>
            <a:r>
              <a:rPr lang="en-CA" sz="1000" dirty="0" smtClean="0"/>
              <a:t> R</a:t>
            </a:r>
            <a:r>
              <a:rPr lang="en-CA" sz="1000" baseline="30000" dirty="0" smtClean="0"/>
              <a:t>2</a:t>
            </a:r>
            <a:r>
              <a:rPr lang="en-CA" sz="1000" dirty="0" smtClean="0"/>
              <a:t>= .100; </a:t>
            </a:r>
            <a:r>
              <a:rPr lang="en-CA" sz="1000" baseline="30000" dirty="0" smtClean="0"/>
              <a:t>a</a:t>
            </a:r>
            <a:r>
              <a:rPr lang="en-CA" sz="1000" dirty="0" smtClean="0"/>
              <a:t> Variable weighted so both groups were given equal weighting in the analysis; * p&lt;0.05; **p&lt;0.01; ***p&lt;0.001</a:t>
            </a:r>
            <a:endParaRPr lang="en-US" sz="1000" dirty="0"/>
          </a:p>
        </p:txBody>
      </p:sp>
      <p:sp>
        <p:nvSpPr>
          <p:cNvPr id="8" name="TextBox 7"/>
          <p:cNvSpPr txBox="1"/>
          <p:nvPr/>
        </p:nvSpPr>
        <p:spPr>
          <a:xfrm>
            <a:off x="76200" y="152400"/>
            <a:ext cx="3657600" cy="6401753"/>
          </a:xfrm>
          <a:prstGeom prst="rect">
            <a:avLst/>
          </a:prstGeom>
          <a:noFill/>
        </p:spPr>
        <p:txBody>
          <a:bodyPr wrap="square" rtlCol="0">
            <a:spAutoFit/>
          </a:bodyPr>
          <a:lstStyle/>
          <a:p>
            <a:r>
              <a:rPr lang="en-CA" b="1" dirty="0" smtClean="0">
                <a:solidFill>
                  <a:srgbClr val="00B0F0"/>
                </a:solidFill>
              </a:rPr>
              <a:t>Logistic Regression of Variables Differentiating Immigrants’ Suicidal </a:t>
            </a:r>
            <a:r>
              <a:rPr lang="en-CA" b="1" dirty="0" smtClean="0">
                <a:solidFill>
                  <a:srgbClr val="00B0F0"/>
                </a:solidFill>
              </a:rPr>
              <a:t>Ideation</a:t>
            </a:r>
          </a:p>
          <a:p>
            <a:endParaRPr lang="en-CA" dirty="0" smtClean="0"/>
          </a:p>
          <a:p>
            <a:pPr>
              <a:buFont typeface="Wingdings" pitchFamily="2" charset="2"/>
              <a:buChar char="v"/>
            </a:pPr>
            <a:r>
              <a:rPr lang="en-CA" dirty="0" smtClean="0"/>
              <a:t> </a:t>
            </a:r>
            <a:r>
              <a:rPr lang="en-CA" sz="1600" dirty="0" smtClean="0"/>
              <a:t>Significant predictors of suicidal ideation included</a:t>
            </a:r>
          </a:p>
          <a:p>
            <a:pPr lvl="1">
              <a:buFont typeface="Wingdings" pitchFamily="2" charset="2"/>
              <a:buChar char="v"/>
            </a:pPr>
            <a:r>
              <a:rPr lang="en-CA" sz="1600" dirty="0" smtClean="0"/>
              <a:t> </a:t>
            </a:r>
            <a:r>
              <a:rPr lang="en-CA" sz="1600" dirty="0" smtClean="0"/>
              <a:t>increasing age </a:t>
            </a:r>
            <a:r>
              <a:rPr lang="en-CA" sz="1200" dirty="0" smtClean="0"/>
              <a:t>(</a:t>
            </a:r>
            <a:r>
              <a:rPr lang="en-CA" sz="1200" dirty="0" err="1" smtClean="0"/>
              <a:t>Melenfant</a:t>
            </a:r>
            <a:r>
              <a:rPr lang="en-CA" sz="1200" dirty="0" smtClean="0"/>
              <a:t>, 2004)</a:t>
            </a:r>
          </a:p>
          <a:p>
            <a:pPr lvl="1">
              <a:buFont typeface="Wingdings" pitchFamily="2" charset="2"/>
              <a:buChar char="v"/>
            </a:pPr>
            <a:r>
              <a:rPr lang="en-CA" sz="1600" dirty="0" smtClean="0"/>
              <a:t> </a:t>
            </a:r>
            <a:r>
              <a:rPr lang="en-CA" sz="1600" dirty="0" smtClean="0"/>
              <a:t>being female </a:t>
            </a:r>
            <a:r>
              <a:rPr lang="en-CA" sz="1200" dirty="0" smtClean="0"/>
              <a:t>(</a:t>
            </a:r>
            <a:r>
              <a:rPr lang="en-CA" sz="1200" dirty="0" smtClean="0">
                <a:solidFill>
                  <a:srgbClr val="FFFF00"/>
                </a:solidFill>
              </a:rPr>
              <a:t>interesting finding</a:t>
            </a:r>
            <a:r>
              <a:rPr lang="en-CA" sz="1200" dirty="0" smtClean="0"/>
              <a:t>)</a:t>
            </a:r>
          </a:p>
          <a:p>
            <a:pPr lvl="1">
              <a:buFont typeface="Wingdings" pitchFamily="2" charset="2"/>
              <a:buChar char="v"/>
            </a:pPr>
            <a:r>
              <a:rPr lang="en-CA" sz="1600" dirty="0" smtClean="0"/>
              <a:t> </a:t>
            </a:r>
            <a:r>
              <a:rPr lang="en-CA" sz="1600" dirty="0" smtClean="0"/>
              <a:t>increased sense of belonging</a:t>
            </a:r>
          </a:p>
          <a:p>
            <a:pPr lvl="1">
              <a:buFont typeface="Wingdings" pitchFamily="2" charset="2"/>
              <a:buChar char="v"/>
            </a:pPr>
            <a:r>
              <a:rPr lang="en-CA" sz="1600" dirty="0" smtClean="0"/>
              <a:t> increased self-esteem </a:t>
            </a:r>
          </a:p>
          <a:p>
            <a:pPr lvl="1">
              <a:buFont typeface="Wingdings" pitchFamily="2" charset="2"/>
              <a:buChar char="v"/>
            </a:pPr>
            <a:r>
              <a:rPr lang="en-CA" sz="1600" dirty="0" smtClean="0"/>
              <a:t> </a:t>
            </a:r>
            <a:r>
              <a:rPr lang="en-CA" sz="1600" dirty="0" smtClean="0"/>
              <a:t>being white </a:t>
            </a:r>
            <a:r>
              <a:rPr lang="en-CA" sz="1200" dirty="0" smtClean="0"/>
              <a:t>(Clarke et al., 2008)</a:t>
            </a:r>
          </a:p>
          <a:p>
            <a:pPr lvl="1">
              <a:buFont typeface="Wingdings" pitchFamily="2" charset="2"/>
              <a:buChar char="v"/>
            </a:pPr>
            <a:r>
              <a:rPr lang="en-CA" sz="1600" dirty="0" smtClean="0"/>
              <a:t> </a:t>
            </a:r>
            <a:r>
              <a:rPr lang="en-CA" sz="1600" dirty="0" smtClean="0"/>
              <a:t>being widowed/separated/ divorced</a:t>
            </a:r>
          </a:p>
          <a:p>
            <a:pPr>
              <a:buFont typeface="Wingdings" pitchFamily="2" charset="2"/>
              <a:buChar char="v"/>
            </a:pPr>
            <a:endParaRPr lang="en-CA" sz="1600" dirty="0" smtClean="0"/>
          </a:p>
          <a:p>
            <a:pPr>
              <a:buFont typeface="Wingdings" pitchFamily="2" charset="2"/>
              <a:buChar char="v"/>
            </a:pPr>
            <a:r>
              <a:rPr lang="en-CA" sz="1600" dirty="0" smtClean="0"/>
              <a:t>Length of time in Canada, total household income, social support availability, education level, ability to speak one of the two official languages, and being married or common law were not significant predictors</a:t>
            </a:r>
          </a:p>
          <a:p>
            <a:pPr>
              <a:buFont typeface="Wingdings" pitchFamily="2" charset="2"/>
              <a:buChar char="v"/>
            </a:pPr>
            <a:endParaRPr lang="en-CA" sz="1600" dirty="0" smtClean="0"/>
          </a:p>
          <a:p>
            <a:pPr>
              <a:buFont typeface="Wingdings" pitchFamily="2" charset="2"/>
              <a:buChar char="v"/>
            </a:pPr>
            <a:r>
              <a:rPr lang="en-CA" sz="1600" b="1" dirty="0" smtClean="0"/>
              <a:t>Note that this </a:t>
            </a:r>
            <a:r>
              <a:rPr lang="en-CA" sz="1600" b="1" dirty="0" smtClean="0">
                <a:solidFill>
                  <a:srgbClr val="92D050"/>
                </a:solidFill>
              </a:rPr>
              <a:t>model only accounted for 10% of the likelihood of suicidal ideation </a:t>
            </a:r>
            <a:r>
              <a:rPr lang="en-CA" sz="1600" b="1" dirty="0" smtClean="0"/>
              <a:t>–other 90% unexplained</a:t>
            </a:r>
            <a:endParaRPr lang="en-US" sz="1600" b="1" dirty="0" smtClean="0"/>
          </a:p>
          <a:p>
            <a:endParaRPr lang="en-US" sz="16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90600" y="914400"/>
            <a:ext cx="6781800" cy="3385542"/>
          </a:xfrm>
          <a:prstGeom prst="rect">
            <a:avLst/>
          </a:prstGeom>
          <a:noFill/>
        </p:spPr>
        <p:txBody>
          <a:bodyPr wrap="square" rtlCol="0">
            <a:spAutoFit/>
          </a:bodyPr>
          <a:lstStyle/>
          <a:p>
            <a:pPr>
              <a:buFont typeface="Wingdings" pitchFamily="2" charset="2"/>
              <a:buChar char="v"/>
            </a:pPr>
            <a:r>
              <a:rPr lang="en-US" dirty="0" smtClean="0"/>
              <a:t>  </a:t>
            </a:r>
            <a:r>
              <a:rPr lang="en-US" sz="2800" dirty="0" smtClean="0"/>
              <a:t>Although suicide rates are generally low among  Canadian immigrants,  other research suggests that immigrants  from different origin groups may experience different trajectories and rates across generations (Hansson et al., 2012).</a:t>
            </a:r>
          </a:p>
          <a:p>
            <a:endParaRPr lang="en-US" sz="2800" dirty="0" smtClean="0"/>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7010400" cy="914400"/>
          </a:xfrm>
        </p:spPr>
        <p:txBody>
          <a:bodyPr>
            <a:normAutofit/>
          </a:bodyPr>
          <a:lstStyle/>
          <a:p>
            <a:pPr algn="l"/>
            <a:r>
              <a:rPr lang="en-US" sz="4000" b="1" dirty="0" smtClean="0">
                <a:solidFill>
                  <a:srgbClr val="92D050"/>
                </a:solidFill>
              </a:rPr>
              <a:t>Putting these results in context</a:t>
            </a:r>
            <a:endParaRPr lang="en-US" sz="4000" b="1" dirty="0">
              <a:solidFill>
                <a:srgbClr val="92D050"/>
              </a:solidFill>
            </a:endParaRPr>
          </a:p>
        </p:txBody>
      </p:sp>
      <p:sp>
        <p:nvSpPr>
          <p:cNvPr id="3" name="Content Placeholder 2"/>
          <p:cNvSpPr>
            <a:spLocks noGrp="1"/>
          </p:cNvSpPr>
          <p:nvPr>
            <p:ph idx="1"/>
          </p:nvPr>
        </p:nvSpPr>
        <p:spPr>
          <a:xfrm>
            <a:off x="304800" y="990600"/>
            <a:ext cx="8229600" cy="5715000"/>
          </a:xfrm>
        </p:spPr>
        <p:txBody>
          <a:bodyPr>
            <a:normAutofit fontScale="92500" lnSpcReduction="10000"/>
          </a:bodyPr>
          <a:lstStyle/>
          <a:p>
            <a:pPr>
              <a:buFont typeface="Wingdings" pitchFamily="2" charset="2"/>
              <a:buChar char="v"/>
            </a:pPr>
            <a:r>
              <a:rPr lang="en-US" sz="2000" dirty="0" smtClean="0"/>
              <a:t>These results are suggestive that there is a “healthy immigrant effect” for mental health that declines over time; however, </a:t>
            </a:r>
            <a:r>
              <a:rPr lang="en-US" sz="2000" dirty="0" smtClean="0">
                <a:solidFill>
                  <a:srgbClr val="FFFF00"/>
                </a:solidFill>
              </a:rPr>
              <a:t>these findings should be viewed with caution</a:t>
            </a:r>
          </a:p>
          <a:p>
            <a:pPr lvl="1"/>
            <a:r>
              <a:rPr lang="en-US" sz="1600" dirty="0" smtClean="0"/>
              <a:t>Self-report data for mental health is open to error – due to stigma</a:t>
            </a:r>
          </a:p>
          <a:p>
            <a:pPr lvl="1"/>
            <a:r>
              <a:rPr lang="en-US" sz="1600" dirty="0" smtClean="0"/>
              <a:t>This effect may be enhanced among men because admitting emotional distress is inconsistent with common constructions of acceptable masculinity performance (</a:t>
            </a:r>
            <a:r>
              <a:rPr lang="en-US" sz="1600" dirty="0" err="1" smtClean="0"/>
              <a:t>Oliffe</a:t>
            </a:r>
            <a:r>
              <a:rPr lang="en-US" sz="1600" dirty="0" smtClean="0"/>
              <a:t> &amp; Philips, 2008).</a:t>
            </a:r>
          </a:p>
          <a:p>
            <a:pPr lvl="1"/>
            <a:r>
              <a:rPr lang="en-US" sz="1600" dirty="0" smtClean="0"/>
              <a:t>CIDI-SF-MD is based on DSM criteria which outlines depressive symptoms as described by a primarily westernized and </a:t>
            </a:r>
            <a:r>
              <a:rPr lang="en-US" sz="1600" dirty="0" err="1" smtClean="0"/>
              <a:t>medicalized</a:t>
            </a:r>
            <a:r>
              <a:rPr lang="en-US" sz="1600" dirty="0" smtClean="0"/>
              <a:t> perspectives on depression. Some evidence to suggest that these criteria are culturally and gender biased and that individuals from non-westernized countries may present with different (e.g. somatic) symptoms (Caetano, 2011; Cooksey&amp; Brown, 1998; </a:t>
            </a:r>
            <a:r>
              <a:rPr lang="en-US" sz="1600" dirty="0" err="1" smtClean="0"/>
              <a:t>Oliffe</a:t>
            </a:r>
            <a:r>
              <a:rPr lang="en-US" sz="1600" dirty="0" smtClean="0"/>
              <a:t> &amp; Philips, 2008; </a:t>
            </a:r>
            <a:r>
              <a:rPr lang="en-US" sz="1600" dirty="0" err="1" smtClean="0"/>
              <a:t>Oliffe</a:t>
            </a:r>
            <a:r>
              <a:rPr lang="en-US" sz="1600" dirty="0" smtClean="0"/>
              <a:t> et al., 2010; Wright &amp; Owens, 2001)</a:t>
            </a:r>
          </a:p>
          <a:p>
            <a:pPr>
              <a:buFont typeface="Wingdings" pitchFamily="2" charset="2"/>
              <a:buChar char="v"/>
            </a:pPr>
            <a:r>
              <a:rPr lang="en-US" sz="2000" dirty="0" smtClean="0"/>
              <a:t>Is the “healthy immigrant effect” genuine in the case of mental illness, or </a:t>
            </a:r>
            <a:r>
              <a:rPr lang="en-US" sz="2000" dirty="0" smtClean="0">
                <a:solidFill>
                  <a:srgbClr val="FFFF00"/>
                </a:solidFill>
              </a:rPr>
              <a:t>is this an artifact of survey instruments and diagnostic criteria that articulate a westernized social construction of mental distress </a:t>
            </a:r>
            <a:r>
              <a:rPr lang="en-US" sz="2000" dirty="0" smtClean="0"/>
              <a:t>– decreasing the sensitivity in identifying mental and emotional distress among immigrants from non-westernized countries?</a:t>
            </a:r>
            <a:endParaRPr lang="en-US" sz="2000" dirty="0" smtClean="0"/>
          </a:p>
          <a:p>
            <a:r>
              <a:rPr lang="en-US" sz="2000" dirty="0" smtClean="0"/>
              <a:t>Although these regression models include many common variables known to be related to mental health/illness, they appear to only contribute to  </a:t>
            </a:r>
            <a:r>
              <a:rPr lang="en-US" sz="2000" dirty="0" smtClean="0">
                <a:solidFill>
                  <a:srgbClr val="FFFF00"/>
                </a:solidFill>
              </a:rPr>
              <a:t>relatively small effect </a:t>
            </a:r>
            <a:r>
              <a:rPr lang="en-US" sz="2000" dirty="0" smtClean="0"/>
              <a:t>on perceived mental health, depression probability, and suicidal ideation among immigrants to Canada.</a:t>
            </a:r>
          </a:p>
          <a:p>
            <a:pPr lvl="1"/>
            <a:r>
              <a:rPr lang="en-US" sz="1600" dirty="0" smtClean="0">
                <a:solidFill>
                  <a:srgbClr val="FFFF00"/>
                </a:solidFill>
              </a:rPr>
              <a:t>Clearly there are other factors that contribute in a larger way to the expression of mental health/illness among immigrants</a:t>
            </a:r>
          </a:p>
          <a:p>
            <a:pPr>
              <a:buNone/>
            </a:pPr>
            <a:endParaRPr lang="en-US" sz="2000" dirty="0"/>
          </a:p>
        </p:txBody>
      </p:sp>
      <p:pic>
        <p:nvPicPr>
          <p:cNvPr id="27650" name="Picture 2" descr="http://www.diamondsourceva.com/ShoppingAdvice/images/caution-sign2.jpg"/>
          <p:cNvPicPr>
            <a:picLocks noChangeAspect="1" noChangeArrowheads="1"/>
          </p:cNvPicPr>
          <p:nvPr/>
        </p:nvPicPr>
        <p:blipFill>
          <a:blip r:embed="rId2" cstate="print"/>
          <a:srcRect/>
          <a:stretch>
            <a:fillRect/>
          </a:stretch>
        </p:blipFill>
        <p:spPr bwMode="auto">
          <a:xfrm>
            <a:off x="8077200" y="838200"/>
            <a:ext cx="920750" cy="1104900"/>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8229600" cy="960438"/>
          </a:xfrm>
        </p:spPr>
        <p:txBody>
          <a:bodyPr/>
          <a:lstStyle/>
          <a:p>
            <a:pPr algn="l"/>
            <a:r>
              <a:rPr lang="en-US" dirty="0" smtClean="0">
                <a:solidFill>
                  <a:srgbClr val="92D050"/>
                </a:solidFill>
              </a:rPr>
              <a:t>Limitations to Study</a:t>
            </a:r>
            <a:endParaRPr lang="en-US" dirty="0">
              <a:solidFill>
                <a:srgbClr val="92D050"/>
              </a:solidFill>
            </a:endParaRPr>
          </a:p>
        </p:txBody>
      </p:sp>
      <p:sp>
        <p:nvSpPr>
          <p:cNvPr id="3" name="Content Placeholder 2"/>
          <p:cNvSpPr>
            <a:spLocks noGrp="1"/>
          </p:cNvSpPr>
          <p:nvPr>
            <p:ph idx="1"/>
          </p:nvPr>
        </p:nvSpPr>
        <p:spPr/>
        <p:txBody>
          <a:bodyPr>
            <a:normAutofit/>
          </a:bodyPr>
          <a:lstStyle/>
          <a:p>
            <a:pPr>
              <a:buFont typeface="Wingdings" pitchFamily="2" charset="2"/>
              <a:buChar char="v"/>
            </a:pPr>
            <a:r>
              <a:rPr lang="en-US" dirty="0" smtClean="0"/>
              <a:t> </a:t>
            </a:r>
            <a:r>
              <a:rPr lang="en-US" sz="2400" dirty="0" smtClean="0"/>
              <a:t>The 2010 public-use CCHS data set does not include variables to identify the country or region of origin; therefore, this analysis has treated immigrants to Canada as a homogenous group – problematic as immigrants are certainly a heterogeneous group</a:t>
            </a:r>
          </a:p>
          <a:p>
            <a:pPr>
              <a:buNone/>
            </a:pPr>
            <a:endParaRPr lang="en-US" sz="2400" dirty="0" smtClean="0"/>
          </a:p>
          <a:p>
            <a:pPr>
              <a:buFont typeface="Wingdings" pitchFamily="2" charset="2"/>
              <a:buChar char="v"/>
            </a:pPr>
            <a:r>
              <a:rPr lang="en-US" sz="2400" dirty="0" smtClean="0"/>
              <a:t> Although the sample frame for the CCHS is generally representative of the Canadian population, this survey does exclude individuals living on Crown Lands or Indian reserves, institutional residents, full-time members of the Canadian Forces, and residents of some remote regions</a:t>
            </a:r>
            <a:endParaRPr lang="en-US" sz="2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solidFill>
                  <a:srgbClr val="92D050"/>
                </a:solidFill>
              </a:rPr>
              <a:t>Implications for Future Research</a:t>
            </a:r>
            <a:endParaRPr lang="en-US" b="1" dirty="0">
              <a:solidFill>
                <a:srgbClr val="92D050"/>
              </a:solidFill>
            </a:endParaRPr>
          </a:p>
        </p:txBody>
      </p:sp>
      <p:sp>
        <p:nvSpPr>
          <p:cNvPr id="3" name="Content Placeholder 2"/>
          <p:cNvSpPr>
            <a:spLocks noGrp="1"/>
          </p:cNvSpPr>
          <p:nvPr>
            <p:ph idx="1"/>
          </p:nvPr>
        </p:nvSpPr>
        <p:spPr>
          <a:xfrm>
            <a:off x="457200" y="1447800"/>
            <a:ext cx="8229600" cy="4800600"/>
          </a:xfrm>
        </p:spPr>
        <p:txBody>
          <a:bodyPr>
            <a:normAutofit fontScale="92500" lnSpcReduction="20000"/>
          </a:bodyPr>
          <a:lstStyle/>
          <a:p>
            <a:pPr>
              <a:buFont typeface="Wingdings" pitchFamily="2" charset="2"/>
              <a:buChar char="v"/>
            </a:pPr>
            <a:r>
              <a:rPr lang="en-US" sz="2000" dirty="0" smtClean="0"/>
              <a:t>It may be beneficial to explore other measures of mental health and illness that could  be better at identifying the mental and emotional distress of our diversifying Canadian population in future national surveys</a:t>
            </a:r>
          </a:p>
          <a:p>
            <a:pPr>
              <a:buFont typeface="Wingdings" pitchFamily="2" charset="2"/>
              <a:buChar char="v"/>
            </a:pPr>
            <a:r>
              <a:rPr lang="en-US" sz="2000" dirty="0" smtClean="0">
                <a:solidFill>
                  <a:schemeClr val="bg2">
                    <a:lumMod val="40000"/>
                    <a:lumOff val="60000"/>
                  </a:schemeClr>
                </a:solidFill>
              </a:rPr>
              <a:t>There may be a need to develop new survey instruments to assess mental health at a population level and these new instruments will need to be tested for reliability, sensitivity, and specificity.</a:t>
            </a:r>
          </a:p>
          <a:p>
            <a:pPr>
              <a:buFont typeface="Wingdings" pitchFamily="2" charset="2"/>
              <a:buChar char="v"/>
            </a:pPr>
            <a:r>
              <a:rPr lang="en-US" sz="2000" dirty="0" smtClean="0"/>
              <a:t>It is striking only 10 – 16 % of these outcomes could be predicted by these common demographic and social criteria included in the models. Additional research is needed to identify the additional factors that contribute to positive mental health outcomes among Canadian immigrants</a:t>
            </a:r>
          </a:p>
          <a:p>
            <a:pPr lvl="1">
              <a:buFont typeface="Wingdings" pitchFamily="2" charset="2"/>
              <a:buChar char="v"/>
            </a:pPr>
            <a:r>
              <a:rPr lang="en-US" sz="1600" dirty="0" smtClean="0"/>
              <a:t>How much is related to the barriers to successful arrival faced by immigrants?</a:t>
            </a:r>
          </a:p>
          <a:p>
            <a:pPr>
              <a:buFont typeface="Wingdings" pitchFamily="2" charset="2"/>
              <a:buChar char="v"/>
            </a:pPr>
            <a:r>
              <a:rPr lang="en-US" sz="2000" dirty="0" smtClean="0">
                <a:solidFill>
                  <a:schemeClr val="bg2">
                    <a:lumMod val="40000"/>
                    <a:lumOff val="60000"/>
                  </a:schemeClr>
                </a:solidFill>
              </a:rPr>
              <a:t>How much of the decline in the “healthy immigrant effect” is due to acculturation? To a change in their social construction of concepts like depression? To a change in perspective? To the cultural influences of their country of origin?</a:t>
            </a:r>
          </a:p>
          <a:p>
            <a:pPr>
              <a:buFont typeface="Wingdings" pitchFamily="2" charset="2"/>
              <a:buChar char="v"/>
            </a:pPr>
            <a:r>
              <a:rPr lang="en-US" sz="2000" dirty="0" smtClean="0"/>
              <a:t>This situation illustrates the importance of contextualizing the interpretation of statistics in the wider social science context </a:t>
            </a:r>
            <a:r>
              <a:rPr lang="en-US" sz="2000" dirty="0" smtClean="0">
                <a:sym typeface="Wingdings" pitchFamily="2" charset="2"/>
              </a:rPr>
              <a:t> supports usefulness of mixed-methods and multi-disciplinary studies</a:t>
            </a:r>
            <a:endParaRPr lang="en-US" sz="2000" dirty="0" smtClean="0"/>
          </a:p>
          <a:p>
            <a:pPr>
              <a:buFont typeface="Wingdings" pitchFamily="2" charset="2"/>
              <a:buChar char="v"/>
            </a:pPr>
            <a:endParaRPr lang="en-US" sz="2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solidFill>
                  <a:srgbClr val="92D050"/>
                </a:solidFill>
              </a:rPr>
              <a:t>Acknowledgments</a:t>
            </a:r>
            <a:endParaRPr lang="en-US" dirty="0">
              <a:solidFill>
                <a:srgbClr val="92D050"/>
              </a:solidFill>
            </a:endParaRPr>
          </a:p>
        </p:txBody>
      </p:sp>
      <p:sp>
        <p:nvSpPr>
          <p:cNvPr id="3" name="Content Placeholder 2"/>
          <p:cNvSpPr>
            <a:spLocks noGrp="1"/>
          </p:cNvSpPr>
          <p:nvPr>
            <p:ph idx="1"/>
          </p:nvPr>
        </p:nvSpPr>
        <p:spPr>
          <a:xfrm>
            <a:off x="533400" y="1828800"/>
            <a:ext cx="8229600" cy="4525963"/>
          </a:xfrm>
        </p:spPr>
        <p:txBody>
          <a:bodyPr>
            <a:normAutofit fontScale="92500"/>
          </a:bodyPr>
          <a:lstStyle/>
          <a:p>
            <a:pPr>
              <a:buNone/>
            </a:pPr>
            <a:r>
              <a:rPr lang="en-US" dirty="0" smtClean="0"/>
              <a:t>	Thank you to Dr. Olu Awosoga and Dr. Robert Williams from the Faculty of Health Sciences for their guidance during the statistical analysis</a:t>
            </a:r>
          </a:p>
          <a:p>
            <a:pPr>
              <a:buNone/>
            </a:pPr>
            <a:endParaRPr lang="en-US" dirty="0" smtClean="0"/>
          </a:p>
          <a:p>
            <a:pPr>
              <a:buNone/>
            </a:pPr>
            <a:r>
              <a:rPr lang="en-US" dirty="0" smtClean="0"/>
              <a:t>	Thank you to my Ph.D. committee members</a:t>
            </a:r>
          </a:p>
          <a:p>
            <a:pPr lvl="2">
              <a:buNone/>
            </a:pPr>
            <a:r>
              <a:rPr lang="en-US" dirty="0" smtClean="0"/>
              <a:t>Dr. Susan McDaniel (co-supervisor) – Prentice Institute</a:t>
            </a:r>
          </a:p>
          <a:p>
            <a:pPr lvl="2">
              <a:buNone/>
            </a:pPr>
            <a:r>
              <a:rPr lang="en-US" dirty="0" smtClean="0"/>
              <a:t>Dr. Brad Hagen (co-supervisor) – Faculty of Health Sciences</a:t>
            </a:r>
          </a:p>
          <a:p>
            <a:pPr lvl="2">
              <a:buNone/>
            </a:pPr>
            <a:r>
              <a:rPr lang="en-US" dirty="0" smtClean="0"/>
              <a:t>Dr. Olu Awosoga – Faculty of Health Sciences</a:t>
            </a:r>
          </a:p>
          <a:p>
            <a:pPr lvl="2">
              <a:buNone/>
            </a:pPr>
            <a:r>
              <a:rPr lang="en-US" dirty="0" smtClean="0"/>
              <a:t>Dr. Raphael Lencucha – Faculty of Health Sciences</a:t>
            </a:r>
            <a:endParaRPr lang="en-US" dirty="0"/>
          </a:p>
        </p:txBody>
      </p:sp>
      <p:pic>
        <p:nvPicPr>
          <p:cNvPr id="4" name="Picture 4" descr="https://www.uleth.ca/conreg/childhoods/sites/uleth.ca.conreg.childhoods/files/PrenticeInstitute.jpg"/>
          <p:cNvPicPr>
            <a:picLocks noChangeAspect="1" noChangeArrowheads="1"/>
          </p:cNvPicPr>
          <p:nvPr/>
        </p:nvPicPr>
        <p:blipFill>
          <a:blip r:embed="rId2" cstate="print"/>
          <a:srcRect/>
          <a:stretch>
            <a:fillRect/>
          </a:stretch>
        </p:blipFill>
        <p:spPr bwMode="auto">
          <a:xfrm>
            <a:off x="6781800" y="228600"/>
            <a:ext cx="2199146" cy="1011532"/>
          </a:xfrm>
          <a:prstGeom prst="rect">
            <a:avLst/>
          </a:prstGeom>
          <a:noFill/>
        </p:spPr>
      </p:pic>
      <p:pic>
        <p:nvPicPr>
          <p:cNvPr id="5" name="Picture 4" descr="Faculty of Health Sciences Logo.jpg"/>
          <p:cNvPicPr>
            <a:picLocks noChangeAspect="1"/>
          </p:cNvPicPr>
          <p:nvPr/>
        </p:nvPicPr>
        <p:blipFill>
          <a:blip r:embed="rId3" cstate="print"/>
          <a:stretch>
            <a:fillRect/>
          </a:stretch>
        </p:blipFill>
        <p:spPr>
          <a:xfrm>
            <a:off x="5410200" y="152400"/>
            <a:ext cx="1143000" cy="140335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92D050"/>
                </a:solidFill>
              </a:rPr>
              <a:t>Questions?</a:t>
            </a:r>
            <a:endParaRPr lang="en-US" dirty="0">
              <a:solidFill>
                <a:srgbClr val="92D050"/>
              </a:solidFill>
            </a:endParaRPr>
          </a:p>
        </p:txBody>
      </p:sp>
      <p:pic>
        <p:nvPicPr>
          <p:cNvPr id="23554" name="Picture 2" descr="C:\Users\peter.kellett\AppData\Local\Microsoft\Windows\Temporary Internet Files\Content.IE5\ESHWKB65\MC900441498[1].png"/>
          <p:cNvPicPr>
            <a:picLocks noChangeAspect="1" noChangeArrowheads="1"/>
          </p:cNvPicPr>
          <p:nvPr/>
        </p:nvPicPr>
        <p:blipFill>
          <a:blip r:embed="rId2" cstate="print"/>
          <a:srcRect/>
          <a:stretch>
            <a:fillRect/>
          </a:stretch>
        </p:blipFill>
        <p:spPr bwMode="auto">
          <a:xfrm>
            <a:off x="2209800" y="1371600"/>
            <a:ext cx="4876572" cy="4876572"/>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229600" cy="762000"/>
          </a:xfrm>
        </p:spPr>
        <p:txBody>
          <a:bodyPr>
            <a:normAutofit/>
          </a:bodyPr>
          <a:lstStyle/>
          <a:p>
            <a:r>
              <a:rPr lang="en-US" sz="2400" b="1" dirty="0" smtClean="0">
                <a:solidFill>
                  <a:srgbClr val="92D050"/>
                </a:solidFill>
              </a:rPr>
              <a:t>References</a:t>
            </a:r>
            <a:endParaRPr lang="en-US" sz="2400" b="1" dirty="0">
              <a:solidFill>
                <a:srgbClr val="92D050"/>
              </a:solidFill>
            </a:endParaRPr>
          </a:p>
        </p:txBody>
      </p:sp>
      <p:sp>
        <p:nvSpPr>
          <p:cNvPr id="3" name="Content Placeholder 2"/>
          <p:cNvSpPr>
            <a:spLocks noGrp="1"/>
          </p:cNvSpPr>
          <p:nvPr>
            <p:ph idx="1"/>
          </p:nvPr>
        </p:nvSpPr>
        <p:spPr>
          <a:xfrm>
            <a:off x="457200" y="685800"/>
            <a:ext cx="8305800" cy="5715000"/>
          </a:xfrm>
        </p:spPr>
        <p:txBody>
          <a:bodyPr>
            <a:normAutofit fontScale="92500" lnSpcReduction="20000"/>
          </a:bodyPr>
          <a:lstStyle/>
          <a:p>
            <a:pPr>
              <a:buNone/>
            </a:pPr>
            <a:r>
              <a:rPr lang="en-CA" sz="1800" dirty="0"/>
              <a:t>Ali, J. (2002). Mental health of Canada's immigrants. </a:t>
            </a:r>
            <a:r>
              <a:rPr lang="en-CA" sz="1800" i="1" dirty="0"/>
              <a:t>Health Reports, 13 </a:t>
            </a:r>
            <a:r>
              <a:rPr lang="en-CA" sz="1800" dirty="0"/>
              <a:t>(Supplement), 1-11. </a:t>
            </a:r>
            <a:endParaRPr lang="en-CA" sz="1800" dirty="0" smtClean="0"/>
          </a:p>
          <a:p>
            <a:pPr>
              <a:buNone/>
            </a:pPr>
            <a:r>
              <a:rPr lang="en-CA" sz="1800" dirty="0" err="1" smtClean="0"/>
              <a:t>Beiser</a:t>
            </a:r>
            <a:r>
              <a:rPr lang="en-CA" sz="1800" dirty="0"/>
              <a:t>, M. (2005). The health of immigrants and refugees in Canada. </a:t>
            </a:r>
            <a:r>
              <a:rPr lang="en-CA" sz="1800" i="1" dirty="0"/>
              <a:t>Canadian Journal of Public Health, 96</a:t>
            </a:r>
            <a:r>
              <a:rPr lang="en-CA" sz="1800" dirty="0"/>
              <a:t>, S30-44. </a:t>
            </a:r>
            <a:endParaRPr lang="en-US" sz="1800" dirty="0"/>
          </a:p>
          <a:p>
            <a:pPr>
              <a:buNone/>
            </a:pPr>
            <a:r>
              <a:rPr lang="en-CA" sz="1800" dirty="0" smtClean="0"/>
              <a:t>Caetano, R. (2011). There is potential for cultural and social bias in DSM-V. </a:t>
            </a:r>
            <a:r>
              <a:rPr lang="en-CA" sz="1800" i="1" dirty="0" smtClean="0"/>
              <a:t>Addiction, 106(5), 885-887. </a:t>
            </a:r>
            <a:r>
              <a:rPr lang="en-CA" sz="1800" i="1" dirty="0" err="1" smtClean="0"/>
              <a:t>doi</a:t>
            </a:r>
            <a:r>
              <a:rPr lang="en-CA" sz="1800" i="1" dirty="0" smtClean="0"/>
              <a:t>: 10.1111/j.1360-0443.2010.03308.x</a:t>
            </a:r>
          </a:p>
          <a:p>
            <a:pPr>
              <a:buNone/>
            </a:pPr>
            <a:r>
              <a:rPr lang="en-CA" sz="1800" dirty="0" smtClean="0"/>
              <a:t>Clarke</a:t>
            </a:r>
            <a:r>
              <a:rPr lang="en-CA" sz="1800" dirty="0" smtClean="0"/>
              <a:t>, D. E., </a:t>
            </a:r>
            <a:r>
              <a:rPr lang="en-CA" sz="1800" dirty="0" err="1" smtClean="0"/>
              <a:t>Colantonio</a:t>
            </a:r>
            <a:r>
              <a:rPr lang="en-CA" sz="1800" dirty="0" smtClean="0"/>
              <a:t>, A., Rhodes, A. E., &amp; Escobar, M. (2008). Pathways to </a:t>
            </a:r>
            <a:r>
              <a:rPr lang="en-CA" sz="1800" dirty="0" err="1" smtClean="0"/>
              <a:t>suicidality</a:t>
            </a:r>
            <a:r>
              <a:rPr lang="en-CA" sz="1800" dirty="0" smtClean="0"/>
              <a:t> across ethnic groups in Canadian adults: the possible role of social stress. </a:t>
            </a:r>
            <a:r>
              <a:rPr lang="en-CA" sz="1800" i="1" dirty="0" smtClean="0"/>
              <a:t>Psychological Medicine, 38</a:t>
            </a:r>
            <a:r>
              <a:rPr lang="en-CA" sz="1800" dirty="0" smtClean="0"/>
              <a:t>(3), 419-431. </a:t>
            </a:r>
            <a:endParaRPr lang="en-CA" sz="1800" dirty="0" smtClean="0"/>
          </a:p>
          <a:p>
            <a:pPr>
              <a:buNone/>
            </a:pPr>
            <a:r>
              <a:rPr lang="en-CA" sz="1800" dirty="0" smtClean="0"/>
              <a:t>Cooksey, E. C., &amp; Brown, P. (1998). Spinning on its axes: DSM and the social construction of psychiatric diagnosis. </a:t>
            </a:r>
            <a:r>
              <a:rPr lang="en-CA" sz="1800" i="1" dirty="0" smtClean="0"/>
              <a:t>International Journal of Health Services, 28(3), 525-554. </a:t>
            </a:r>
          </a:p>
          <a:p>
            <a:pPr>
              <a:buNone/>
            </a:pPr>
            <a:r>
              <a:rPr lang="en-CA" sz="1800" dirty="0" smtClean="0"/>
              <a:t>De </a:t>
            </a:r>
            <a:r>
              <a:rPr lang="en-CA" sz="1800" dirty="0" err="1"/>
              <a:t>Maio</a:t>
            </a:r>
            <a:r>
              <a:rPr lang="en-CA" sz="1800" dirty="0"/>
              <a:t>, F. G. (2010). Immigration as pathogenic: a systematic review of the health of immigrants to Canada. </a:t>
            </a:r>
            <a:r>
              <a:rPr lang="en-CA" sz="1800" i="1" dirty="0"/>
              <a:t>International Journal for Equity in Health, 9</a:t>
            </a:r>
            <a:r>
              <a:rPr lang="en-CA" sz="1800" dirty="0"/>
              <a:t>, 20p. </a:t>
            </a:r>
            <a:endParaRPr lang="en-US" sz="1800" dirty="0"/>
          </a:p>
          <a:p>
            <a:pPr>
              <a:buNone/>
            </a:pPr>
            <a:r>
              <a:rPr lang="en-CA" sz="1800" dirty="0"/>
              <a:t>De </a:t>
            </a:r>
            <a:r>
              <a:rPr lang="en-CA" sz="1800" dirty="0" err="1"/>
              <a:t>Maio</a:t>
            </a:r>
            <a:r>
              <a:rPr lang="en-CA" sz="1800" dirty="0"/>
              <a:t>, F. G., &amp; Kemp, E. (2010). The deterioration of health status among immigrants to Canada. </a:t>
            </a:r>
            <a:r>
              <a:rPr lang="en-CA" sz="1800" i="1" dirty="0"/>
              <a:t>Global Public Health, 5</a:t>
            </a:r>
            <a:r>
              <a:rPr lang="en-CA" sz="1800" dirty="0"/>
              <a:t>(5), 462-478. </a:t>
            </a:r>
            <a:r>
              <a:rPr lang="en-CA" sz="1800" dirty="0" err="1"/>
              <a:t>doi</a:t>
            </a:r>
            <a:r>
              <a:rPr lang="en-CA" sz="1800" dirty="0"/>
              <a:t>: 10.1080/17441690902942480</a:t>
            </a:r>
            <a:endParaRPr lang="en-US" sz="1800" dirty="0"/>
          </a:p>
          <a:p>
            <a:pPr>
              <a:buNone/>
            </a:pPr>
            <a:r>
              <a:rPr lang="en-US" sz="1800" dirty="0" smtClean="0"/>
              <a:t>Hansson, E. K., Tuck, A., Lurie, S., &amp; McKenzie, K. (2012). Rates of mental illness and </a:t>
            </a:r>
            <a:r>
              <a:rPr lang="en-US" sz="1800" dirty="0" err="1" smtClean="0"/>
              <a:t>suicidality</a:t>
            </a:r>
            <a:r>
              <a:rPr lang="en-US" sz="1800" dirty="0" smtClean="0"/>
              <a:t> in immigrant, refugee, </a:t>
            </a:r>
            <a:r>
              <a:rPr lang="en-US" sz="1800" dirty="0" err="1" smtClean="0"/>
              <a:t>ethnocultural</a:t>
            </a:r>
            <a:r>
              <a:rPr lang="en-US" sz="1800" dirty="0" smtClean="0"/>
              <a:t>, and </a:t>
            </a:r>
            <a:r>
              <a:rPr lang="en-US" sz="1800" dirty="0" err="1" smtClean="0"/>
              <a:t>racialized</a:t>
            </a:r>
            <a:r>
              <a:rPr lang="en-US" sz="1800" dirty="0" smtClean="0"/>
              <a:t> groups in Canada: a review of the literature. [; Research Support, Non-U.S. </a:t>
            </a:r>
            <a:r>
              <a:rPr lang="en-US" sz="1800" dirty="0" err="1" smtClean="0"/>
              <a:t>Gov't</a:t>
            </a:r>
            <a:r>
              <a:rPr lang="en-US" sz="1800" dirty="0" smtClean="0"/>
              <a:t>]. </a:t>
            </a:r>
            <a:r>
              <a:rPr lang="en-US" sz="1800" i="1" dirty="0" smtClean="0"/>
              <a:t>Canadian journal of psychiatry. Revue </a:t>
            </a:r>
            <a:r>
              <a:rPr lang="en-US" sz="1800" i="1" dirty="0" err="1" smtClean="0"/>
              <a:t>canadienne</a:t>
            </a:r>
            <a:r>
              <a:rPr lang="en-US" sz="1800" i="1" dirty="0" smtClean="0"/>
              <a:t> de </a:t>
            </a:r>
            <a:r>
              <a:rPr lang="en-US" sz="1800" i="1" dirty="0" err="1" smtClean="0"/>
              <a:t>psychiatrie</a:t>
            </a:r>
            <a:r>
              <a:rPr lang="en-US" sz="1800" i="1" dirty="0" smtClean="0"/>
              <a:t>, 57(2), 111-121. </a:t>
            </a:r>
          </a:p>
          <a:p>
            <a:pPr>
              <a:buNone/>
            </a:pPr>
            <a:r>
              <a:rPr lang="en-CA" sz="1800" dirty="0" err="1" smtClean="0"/>
              <a:t>Malenfant</a:t>
            </a:r>
            <a:r>
              <a:rPr lang="en-CA" sz="1800" dirty="0" smtClean="0"/>
              <a:t>, E. C. (2004). Suicide in Canada's immigrant population. [Comparative Study;]. </a:t>
            </a:r>
            <a:r>
              <a:rPr lang="en-CA" sz="1800" i="1" dirty="0" smtClean="0"/>
              <a:t>Health reports / Statistics Canada, Canadian Centre for Health Information = Rapports </a:t>
            </a:r>
            <a:r>
              <a:rPr lang="en-CA" sz="1800" i="1" dirty="0" err="1" smtClean="0"/>
              <a:t>sur</a:t>
            </a:r>
            <a:r>
              <a:rPr lang="en-CA" sz="1800" i="1" dirty="0" smtClean="0"/>
              <a:t> la </a:t>
            </a:r>
            <a:r>
              <a:rPr lang="en-CA" sz="1800" i="1" dirty="0" err="1" smtClean="0"/>
              <a:t>sante</a:t>
            </a:r>
            <a:r>
              <a:rPr lang="en-CA" sz="1800" i="1" dirty="0" smtClean="0"/>
              <a:t> / </a:t>
            </a:r>
            <a:r>
              <a:rPr lang="en-CA" sz="1800" i="1" dirty="0" err="1" smtClean="0"/>
              <a:t>Statistique</a:t>
            </a:r>
            <a:r>
              <a:rPr lang="en-CA" sz="1800" i="1" dirty="0" smtClean="0"/>
              <a:t> Canada, Centre </a:t>
            </a:r>
            <a:r>
              <a:rPr lang="en-CA" sz="1800" i="1" dirty="0" err="1" smtClean="0"/>
              <a:t>canadien</a:t>
            </a:r>
            <a:r>
              <a:rPr lang="en-CA" sz="1800" i="1" dirty="0" smtClean="0"/>
              <a:t> </a:t>
            </a:r>
            <a:r>
              <a:rPr lang="en-CA" sz="1800" i="1" dirty="0" err="1" smtClean="0"/>
              <a:t>d'information</a:t>
            </a:r>
            <a:r>
              <a:rPr lang="en-CA" sz="1800" i="1" dirty="0" smtClean="0"/>
              <a:t> </a:t>
            </a:r>
            <a:r>
              <a:rPr lang="en-CA" sz="1800" i="1" dirty="0" err="1" smtClean="0"/>
              <a:t>sur</a:t>
            </a:r>
            <a:r>
              <a:rPr lang="en-CA" sz="1800" i="1" dirty="0" smtClean="0"/>
              <a:t> la </a:t>
            </a:r>
            <a:r>
              <a:rPr lang="en-CA" sz="1800" i="1" dirty="0" err="1" smtClean="0"/>
              <a:t>sante</a:t>
            </a:r>
            <a:r>
              <a:rPr lang="en-CA" sz="1800" i="1" dirty="0" smtClean="0"/>
              <a:t>, 15</a:t>
            </a:r>
            <a:r>
              <a:rPr lang="en-CA" sz="1800" dirty="0" smtClean="0"/>
              <a:t>(2), 9-17. </a:t>
            </a:r>
            <a:endParaRPr lang="en-CA" sz="1800" dirty="0" smtClean="0"/>
          </a:p>
          <a:p>
            <a:pPr>
              <a:buNone/>
            </a:pPr>
            <a:r>
              <a:rPr lang="en-CA" sz="1800" dirty="0" smtClean="0"/>
              <a:t>Newbold</a:t>
            </a:r>
            <a:r>
              <a:rPr lang="en-CA" sz="1800" dirty="0"/>
              <a:t>, B. (2009). The short-term health of Canada's new immigrant arrivals: evidence from LSIC... Longitudinal Survey of Immigrants to Canada. </a:t>
            </a:r>
            <a:r>
              <a:rPr lang="en-CA" sz="1800" i="1" dirty="0"/>
              <a:t>Ethnicity &amp; Health, 14</a:t>
            </a:r>
            <a:r>
              <a:rPr lang="en-CA" sz="1800" dirty="0"/>
              <a:t>(3), 315-336. </a:t>
            </a:r>
            <a:endParaRPr lang="en-CA" sz="1800" dirty="0" smtClean="0"/>
          </a:p>
          <a:p>
            <a:pPr>
              <a:buNone/>
            </a:pPr>
            <a:endParaRPr lang="en-US" sz="18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6019800"/>
          </a:xfrm>
        </p:spPr>
        <p:txBody>
          <a:bodyPr>
            <a:normAutofit lnSpcReduction="10000"/>
          </a:bodyPr>
          <a:lstStyle/>
          <a:p>
            <a:pPr>
              <a:buNone/>
            </a:pPr>
            <a:r>
              <a:rPr lang="en-CA" sz="1800" dirty="0" smtClean="0"/>
              <a:t>Nguyen, H., </a:t>
            </a:r>
            <a:r>
              <a:rPr lang="en-CA" sz="1800" dirty="0" err="1" smtClean="0"/>
              <a:t>Rawana</a:t>
            </a:r>
            <a:r>
              <a:rPr lang="en-CA" sz="1800" dirty="0" smtClean="0"/>
              <a:t>, J., &amp; Flora, D. (2011). Risk and Protective Predictors of Trajectories of Depressive Symptoms Among Adolescents from Immigrant Backgrounds. </a:t>
            </a:r>
            <a:r>
              <a:rPr lang="en-CA" sz="1800" i="1" dirty="0" smtClean="0"/>
              <a:t>Journal of Youth &amp; Adolescence, 40</a:t>
            </a:r>
            <a:r>
              <a:rPr lang="en-CA" sz="1800" dirty="0" smtClean="0"/>
              <a:t>(11), 1544-1558. </a:t>
            </a:r>
            <a:r>
              <a:rPr lang="en-CA" sz="1800" dirty="0" err="1" smtClean="0"/>
              <a:t>doi</a:t>
            </a:r>
            <a:r>
              <a:rPr lang="en-CA" sz="1800" dirty="0" smtClean="0"/>
              <a:t>: 10.1007/s10964-011-9636-8</a:t>
            </a:r>
            <a:endParaRPr lang="en-US" sz="1800" dirty="0" smtClean="0"/>
          </a:p>
          <a:p>
            <a:pPr>
              <a:buNone/>
            </a:pPr>
            <a:r>
              <a:rPr lang="en-CA" sz="1800" dirty="0" err="1" smtClean="0"/>
              <a:t>Oliffe</a:t>
            </a:r>
            <a:r>
              <a:rPr lang="en-CA" sz="1800" dirty="0" smtClean="0"/>
              <a:t>, J. L., &amp; Phillips, M. J. (2008). Men, depression and masculinities: A review and recommendations. </a:t>
            </a:r>
            <a:r>
              <a:rPr lang="en-CA" sz="1800" i="1" dirty="0" smtClean="0"/>
              <a:t>Journal of Men's Health, 5(3), 194-202. </a:t>
            </a:r>
          </a:p>
          <a:p>
            <a:pPr>
              <a:buNone/>
            </a:pPr>
            <a:r>
              <a:rPr lang="en-US" sz="1800" dirty="0" err="1" smtClean="0"/>
              <a:t>Oliffe</a:t>
            </a:r>
            <a:r>
              <a:rPr lang="en-US" sz="1800" dirty="0" smtClean="0"/>
              <a:t>, J. L., Kelly, M. T., Johnson, J. L., </a:t>
            </a:r>
            <a:r>
              <a:rPr lang="en-US" sz="1800" dirty="0" err="1" smtClean="0"/>
              <a:t>Bottorff</a:t>
            </a:r>
            <a:r>
              <a:rPr lang="en-US" sz="1800" dirty="0" smtClean="0"/>
              <a:t>, J. L., Gray, R. E., </a:t>
            </a:r>
            <a:r>
              <a:rPr lang="en-US" sz="1800" dirty="0" err="1" smtClean="0"/>
              <a:t>Ogrodniczuk</a:t>
            </a:r>
            <a:r>
              <a:rPr lang="en-US" sz="1800" dirty="0" smtClean="0"/>
              <a:t>, J. S., et al. (2010). Masculinities and college men's depression: Recursive relationships. </a:t>
            </a:r>
            <a:r>
              <a:rPr lang="en-US" sz="1800" i="1" dirty="0" smtClean="0"/>
              <a:t>Health Sociology Review, 19(4), 465-477. </a:t>
            </a:r>
            <a:r>
              <a:rPr lang="en-US" sz="1800" i="1" dirty="0" err="1" smtClean="0"/>
              <a:t>doi</a:t>
            </a:r>
            <a:r>
              <a:rPr lang="en-US" sz="1800" i="1" dirty="0" smtClean="0"/>
              <a:t>: 10.5172/hesr.2010.19.4.465</a:t>
            </a:r>
          </a:p>
          <a:p>
            <a:pPr>
              <a:buNone/>
            </a:pPr>
            <a:r>
              <a:rPr lang="en-CA" sz="1800" dirty="0" err="1" smtClean="0"/>
              <a:t>Pottie</a:t>
            </a:r>
            <a:r>
              <a:rPr lang="en-CA" sz="1800" dirty="0" smtClean="0"/>
              <a:t>, K., Ng, E., Spitzer, D., Mohammed, A., &amp; Glazier, R. (2008). Language proficiency, gender, and self-reported health: An analysis of the first two waves of the longitudinal survey of immigrants to Canada. </a:t>
            </a:r>
            <a:r>
              <a:rPr lang="en-CA" sz="1800" i="1" dirty="0" smtClean="0"/>
              <a:t>Canadian Journal of Public Health, 99</a:t>
            </a:r>
            <a:r>
              <a:rPr lang="en-CA" sz="1800" dirty="0" smtClean="0"/>
              <a:t>(6), 505-510.</a:t>
            </a:r>
          </a:p>
          <a:p>
            <a:pPr>
              <a:buNone/>
            </a:pPr>
            <a:r>
              <a:rPr lang="en-CA" sz="1800" dirty="0" smtClean="0"/>
              <a:t>Statistics </a:t>
            </a:r>
            <a:r>
              <a:rPr lang="en-CA" sz="1800" dirty="0" smtClean="0"/>
              <a:t>Canada. (2010). Population projections for Canada, provinces and territories (pp. 248). Ottawa: Statistics Canada</a:t>
            </a:r>
            <a:r>
              <a:rPr lang="en-CA" sz="1800" dirty="0" smtClean="0"/>
              <a:t>.</a:t>
            </a:r>
          </a:p>
          <a:p>
            <a:pPr>
              <a:buNone/>
            </a:pPr>
            <a:r>
              <a:rPr lang="en-CA" sz="1800" dirty="0" smtClean="0"/>
              <a:t>Statistics Canada. (2011). Canadian community health survey (CCHS) annual component: User guide 2010 and 2009-2010 </a:t>
            </a:r>
            <a:r>
              <a:rPr lang="en-CA" sz="1800" dirty="0" err="1" smtClean="0"/>
              <a:t>microdata</a:t>
            </a:r>
            <a:r>
              <a:rPr lang="en-CA" sz="1800" dirty="0" smtClean="0"/>
              <a:t> files (pp. 97). Ottawa, ON.: Statistics Canada</a:t>
            </a:r>
            <a:r>
              <a:rPr lang="en-CA" sz="1800" dirty="0" smtClean="0"/>
              <a:t>.</a:t>
            </a:r>
            <a:endParaRPr lang="en-CA" sz="1800" dirty="0" smtClean="0"/>
          </a:p>
          <a:p>
            <a:pPr>
              <a:buNone/>
            </a:pPr>
            <a:r>
              <a:rPr lang="en-CA" sz="1800" dirty="0" smtClean="0"/>
              <a:t>Wright, N., &amp; Owen, S. (2001). Feminist conceptualizations of women's madness: a review of the literature. [Article]. </a:t>
            </a:r>
            <a:r>
              <a:rPr lang="en-CA" sz="1800" i="1" dirty="0" smtClean="0"/>
              <a:t>Journal of Advanced Nursing, 36(1), 143-150. </a:t>
            </a:r>
          </a:p>
          <a:p>
            <a:pPr>
              <a:buNone/>
            </a:pPr>
            <a:r>
              <a:rPr lang="en-CA" sz="1800" dirty="0" err="1" smtClean="0"/>
              <a:t>Zheng</a:t>
            </a:r>
            <a:r>
              <a:rPr lang="en-CA" sz="1800" dirty="0" smtClean="0"/>
              <a:t>, W., &amp; Schimmele, C. M. (2005). The healthy migrant effect on depression: Variation over time? [Article]. </a:t>
            </a:r>
            <a:r>
              <a:rPr lang="en-CA" sz="1800" i="1" dirty="0" smtClean="0"/>
              <a:t>Canadian Studies in Population, 32</a:t>
            </a:r>
            <a:r>
              <a:rPr lang="en-CA" sz="1800" dirty="0" smtClean="0"/>
              <a:t>(2), 271-295.</a:t>
            </a:r>
            <a:endParaRPr lang="en-US" sz="1800" dirty="0" smtClean="0"/>
          </a:p>
          <a:p>
            <a:pPr>
              <a:buNone/>
            </a:pPr>
            <a:endParaRPr lang="en-US" sz="18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52400"/>
            <a:ext cx="3352800" cy="6172200"/>
          </a:xfrm>
        </p:spPr>
        <p:txBody>
          <a:bodyPr>
            <a:normAutofit/>
          </a:bodyPr>
          <a:lstStyle/>
          <a:p>
            <a:pPr>
              <a:buNone/>
            </a:pPr>
            <a:r>
              <a:rPr lang="en-US" dirty="0" smtClean="0"/>
              <a:t>	</a:t>
            </a:r>
            <a:r>
              <a:rPr lang="en-US" sz="2400" b="1" dirty="0" smtClean="0">
                <a:solidFill>
                  <a:srgbClr val="00B0F0"/>
                </a:solidFill>
              </a:rPr>
              <a:t>K10 Distress Scale </a:t>
            </a:r>
            <a:r>
              <a:rPr lang="en-US" sz="2000" dirty="0" smtClean="0">
                <a:solidFill>
                  <a:srgbClr val="00B0F0"/>
                </a:solidFill>
              </a:rPr>
              <a:t>– proven to have a high degree of sensitivity in the identification of non-specific stress</a:t>
            </a:r>
          </a:p>
          <a:p>
            <a:pPr>
              <a:buNone/>
            </a:pPr>
            <a:endParaRPr lang="en-US" sz="2000" dirty="0" smtClean="0">
              <a:solidFill>
                <a:srgbClr val="00B0F0"/>
              </a:solidFill>
            </a:endParaRPr>
          </a:p>
          <a:p>
            <a:pPr lvl="1">
              <a:buFont typeface="Wingdings" pitchFamily="2" charset="2"/>
              <a:buChar char="v"/>
            </a:pPr>
            <a:r>
              <a:rPr lang="en-US" sz="1600" dirty="0" smtClean="0"/>
              <a:t> </a:t>
            </a:r>
            <a:r>
              <a:rPr lang="en-US" sz="1600" dirty="0" smtClean="0"/>
              <a:t>Immigrants had significantly lower K10 distress scores than the Canadian-born</a:t>
            </a:r>
          </a:p>
          <a:p>
            <a:pPr lvl="1">
              <a:buFont typeface="Wingdings" pitchFamily="2" charset="2"/>
              <a:buChar char="v"/>
            </a:pPr>
            <a:r>
              <a:rPr lang="en-US" sz="1600" dirty="0" smtClean="0"/>
              <a:t>Immigrant women had significantly higher distress scores than immigrant men</a:t>
            </a:r>
          </a:p>
          <a:p>
            <a:pPr lvl="1">
              <a:buFont typeface="Wingdings" pitchFamily="2" charset="2"/>
              <a:buChar char="v"/>
            </a:pPr>
            <a:r>
              <a:rPr lang="en-US" sz="1600" dirty="0" smtClean="0"/>
              <a:t>No significant differences in distress score based on length of residence in Canada</a:t>
            </a:r>
          </a:p>
          <a:p>
            <a:pPr lvl="1">
              <a:buFont typeface="Wingdings" pitchFamily="2" charset="2"/>
              <a:buChar char="v"/>
            </a:pPr>
            <a:r>
              <a:rPr lang="en-US" sz="1600" dirty="0" smtClean="0"/>
              <a:t>No significant differences were noted in distress scale scores based on cultural or racial origin</a:t>
            </a:r>
            <a:endParaRPr lang="en-US" sz="1600" dirty="0"/>
          </a:p>
        </p:txBody>
      </p:sp>
      <p:graphicFrame>
        <p:nvGraphicFramePr>
          <p:cNvPr id="4" name="Table 3"/>
          <p:cNvGraphicFramePr>
            <a:graphicFrameLocks noGrp="1"/>
          </p:cNvGraphicFramePr>
          <p:nvPr/>
        </p:nvGraphicFramePr>
        <p:xfrm>
          <a:off x="3886200" y="152400"/>
          <a:ext cx="5029199" cy="6235017"/>
        </p:xfrm>
        <a:graphic>
          <a:graphicData uri="http://schemas.openxmlformats.org/drawingml/2006/table">
            <a:tbl>
              <a:tblPr firstRow="1" bandRow="1">
                <a:tableStyleId>{3C2FFA5D-87B4-456A-9821-1D502468CF0F}</a:tableStyleId>
              </a:tblPr>
              <a:tblGrid>
                <a:gridCol w="1853477"/>
                <a:gridCol w="635144"/>
                <a:gridCol w="507937"/>
                <a:gridCol w="507937"/>
                <a:gridCol w="635144"/>
                <a:gridCol w="889560"/>
              </a:tblGrid>
              <a:tr h="455704">
                <a:tc>
                  <a:txBody>
                    <a:bodyPr/>
                    <a:lstStyle/>
                    <a:p>
                      <a:pPr marL="0" marR="0">
                        <a:lnSpc>
                          <a:spcPct val="115000"/>
                        </a:lnSpc>
                        <a:spcBef>
                          <a:spcPts val="0"/>
                        </a:spcBef>
                        <a:spcAft>
                          <a:spcPts val="1000"/>
                        </a:spcAft>
                      </a:pPr>
                      <a:endParaRPr lang="en-CA" sz="1200" dirty="0">
                        <a:latin typeface="Times New Roman"/>
                        <a:ea typeface="Calibri"/>
                        <a:cs typeface="Times New Roman"/>
                      </a:endParaRPr>
                    </a:p>
                  </a:txBody>
                  <a:tcPr marL="59525" marR="59525" marT="0" marB="0"/>
                </a:tc>
                <a:tc gridSpan="5">
                  <a:txBody>
                    <a:bodyPr/>
                    <a:lstStyle/>
                    <a:p>
                      <a:pPr marL="0" marR="0" algn="ctr">
                        <a:lnSpc>
                          <a:spcPct val="115000"/>
                        </a:lnSpc>
                        <a:spcBef>
                          <a:spcPts val="0"/>
                        </a:spcBef>
                        <a:spcAft>
                          <a:spcPts val="0"/>
                        </a:spcAft>
                      </a:pPr>
                      <a:r>
                        <a:rPr lang="en-CA" sz="1600" dirty="0"/>
                        <a:t>Distress Scale K10</a:t>
                      </a:r>
                      <a:endParaRPr lang="en-US" sz="1600" dirty="0"/>
                    </a:p>
                    <a:p>
                      <a:pPr marL="0" marR="0" algn="ctr">
                        <a:lnSpc>
                          <a:spcPct val="115000"/>
                        </a:lnSpc>
                        <a:spcBef>
                          <a:spcPts val="0"/>
                        </a:spcBef>
                        <a:spcAft>
                          <a:spcPts val="0"/>
                        </a:spcAft>
                      </a:pPr>
                      <a:r>
                        <a:rPr lang="en-CA" sz="1200" dirty="0"/>
                        <a:t>_____________________________</a:t>
                      </a:r>
                      <a:endParaRPr lang="en-US" sz="1200" dirty="0">
                        <a:latin typeface="Calibri"/>
                        <a:ea typeface="Calibri"/>
                        <a:cs typeface="Times New Roman"/>
                      </a:endParaRPr>
                    </a:p>
                  </a:txBody>
                  <a:tcPr marL="59525" marR="59525" marT="0"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38490">
                <a:tc>
                  <a:txBody>
                    <a:bodyPr/>
                    <a:lstStyle/>
                    <a:p>
                      <a:pPr marL="0" marR="0">
                        <a:lnSpc>
                          <a:spcPct val="115000"/>
                        </a:lnSpc>
                        <a:spcBef>
                          <a:spcPts val="0"/>
                        </a:spcBef>
                        <a:spcAft>
                          <a:spcPts val="1000"/>
                        </a:spcAft>
                      </a:pPr>
                      <a:r>
                        <a:rPr lang="en-CA" sz="1200" b="1" dirty="0"/>
                        <a:t>Variable</a:t>
                      </a:r>
                      <a:endParaRPr lang="en-US" sz="1200" b="1" dirty="0">
                        <a:latin typeface="Calibri"/>
                        <a:ea typeface="Calibri"/>
                        <a:cs typeface="Times New Roman"/>
                      </a:endParaRPr>
                    </a:p>
                  </a:txBody>
                  <a:tcPr marL="59525" marR="59525" marT="0" marB="0"/>
                </a:tc>
                <a:tc>
                  <a:txBody>
                    <a:bodyPr/>
                    <a:lstStyle/>
                    <a:p>
                      <a:pPr marL="0" marR="0" algn="ctr">
                        <a:lnSpc>
                          <a:spcPct val="115000"/>
                        </a:lnSpc>
                        <a:spcBef>
                          <a:spcPts val="0"/>
                        </a:spcBef>
                        <a:spcAft>
                          <a:spcPts val="1000"/>
                        </a:spcAft>
                      </a:pPr>
                      <a:r>
                        <a:rPr lang="en-CA" sz="1200" b="1" dirty="0"/>
                        <a:t>N</a:t>
                      </a:r>
                      <a:endParaRPr lang="en-US" sz="1200" b="1" dirty="0">
                        <a:latin typeface="Calibri"/>
                        <a:ea typeface="Calibri"/>
                        <a:cs typeface="Times New Roman"/>
                      </a:endParaRPr>
                    </a:p>
                  </a:txBody>
                  <a:tcPr marL="59525" marR="59525" marT="0" marB="0"/>
                </a:tc>
                <a:tc>
                  <a:txBody>
                    <a:bodyPr/>
                    <a:lstStyle/>
                    <a:p>
                      <a:pPr marL="0" marR="0" algn="ctr">
                        <a:lnSpc>
                          <a:spcPct val="115000"/>
                        </a:lnSpc>
                        <a:spcBef>
                          <a:spcPts val="0"/>
                        </a:spcBef>
                        <a:spcAft>
                          <a:spcPts val="1000"/>
                        </a:spcAft>
                      </a:pPr>
                      <a:r>
                        <a:rPr lang="en-CA" sz="1200" b="1" dirty="0"/>
                        <a:t>M</a:t>
                      </a:r>
                      <a:endParaRPr lang="en-US" sz="1200" b="1" dirty="0">
                        <a:latin typeface="Calibri"/>
                        <a:ea typeface="Calibri"/>
                        <a:cs typeface="Times New Roman"/>
                      </a:endParaRPr>
                    </a:p>
                  </a:txBody>
                  <a:tcPr marL="59525" marR="59525" marT="0" marB="0"/>
                </a:tc>
                <a:tc>
                  <a:txBody>
                    <a:bodyPr/>
                    <a:lstStyle/>
                    <a:p>
                      <a:pPr marL="0" marR="0" algn="ctr">
                        <a:lnSpc>
                          <a:spcPct val="115000"/>
                        </a:lnSpc>
                        <a:spcBef>
                          <a:spcPts val="0"/>
                        </a:spcBef>
                        <a:spcAft>
                          <a:spcPts val="1000"/>
                        </a:spcAft>
                      </a:pPr>
                      <a:r>
                        <a:rPr lang="en-CA" sz="1200" b="1" dirty="0"/>
                        <a:t>SD</a:t>
                      </a:r>
                      <a:endParaRPr lang="en-US" sz="1200" b="1" dirty="0">
                        <a:latin typeface="Calibri"/>
                        <a:ea typeface="Calibri"/>
                        <a:cs typeface="Times New Roman"/>
                      </a:endParaRPr>
                    </a:p>
                  </a:txBody>
                  <a:tcPr marL="59525" marR="59525" marT="0" marB="0"/>
                </a:tc>
                <a:tc>
                  <a:txBody>
                    <a:bodyPr/>
                    <a:lstStyle/>
                    <a:p>
                      <a:pPr marL="0" marR="0" algn="ctr">
                        <a:lnSpc>
                          <a:spcPct val="115000"/>
                        </a:lnSpc>
                        <a:spcBef>
                          <a:spcPts val="0"/>
                        </a:spcBef>
                        <a:spcAft>
                          <a:spcPts val="1000"/>
                        </a:spcAft>
                      </a:pPr>
                      <a:r>
                        <a:rPr lang="en-CA" sz="1200" b="1" dirty="0"/>
                        <a:t>Skew</a:t>
                      </a:r>
                      <a:endParaRPr lang="en-US" sz="1200" b="1" dirty="0">
                        <a:latin typeface="Calibri"/>
                        <a:ea typeface="Calibri"/>
                        <a:cs typeface="Times New Roman"/>
                      </a:endParaRPr>
                    </a:p>
                  </a:txBody>
                  <a:tcPr marL="59525" marR="59525" marT="0" marB="0"/>
                </a:tc>
                <a:tc>
                  <a:txBody>
                    <a:bodyPr/>
                    <a:lstStyle/>
                    <a:p>
                      <a:pPr marL="0" marR="0" algn="ctr">
                        <a:lnSpc>
                          <a:spcPct val="115000"/>
                        </a:lnSpc>
                        <a:spcBef>
                          <a:spcPts val="0"/>
                        </a:spcBef>
                        <a:spcAft>
                          <a:spcPts val="1000"/>
                        </a:spcAft>
                      </a:pPr>
                      <a:r>
                        <a:rPr lang="en-CA" sz="1200" b="1" dirty="0"/>
                        <a:t>Test Statistic</a:t>
                      </a:r>
                      <a:endParaRPr lang="en-US" sz="1200" b="1" dirty="0">
                        <a:latin typeface="Calibri"/>
                        <a:ea typeface="Calibri"/>
                        <a:cs typeface="Times New Roman"/>
                      </a:endParaRPr>
                    </a:p>
                  </a:txBody>
                  <a:tcPr marL="59525" marR="59525" marT="0" marB="0"/>
                </a:tc>
              </a:tr>
              <a:tr h="906494">
                <a:tc>
                  <a:txBody>
                    <a:bodyPr/>
                    <a:lstStyle/>
                    <a:p>
                      <a:pPr marL="0" marR="0">
                        <a:lnSpc>
                          <a:spcPct val="115000"/>
                        </a:lnSpc>
                        <a:spcBef>
                          <a:spcPts val="0"/>
                        </a:spcBef>
                        <a:spcAft>
                          <a:spcPts val="0"/>
                        </a:spcAft>
                      </a:pPr>
                      <a:r>
                        <a:rPr lang="en-CA" sz="1200"/>
                        <a:t>Immigrant</a:t>
                      </a:r>
                      <a:endParaRPr lang="en-US" sz="1200"/>
                    </a:p>
                    <a:p>
                      <a:pPr marL="457200" marR="0">
                        <a:lnSpc>
                          <a:spcPct val="115000"/>
                        </a:lnSpc>
                        <a:spcBef>
                          <a:spcPts val="0"/>
                        </a:spcBef>
                        <a:spcAft>
                          <a:spcPts val="1000"/>
                        </a:spcAft>
                      </a:pPr>
                      <a:r>
                        <a:rPr lang="en-CA" sz="1200"/>
                        <a:t>Yes</a:t>
                      </a:r>
                      <a:endParaRPr lang="en-US" sz="1200"/>
                    </a:p>
                    <a:p>
                      <a:pPr marL="457200" marR="0">
                        <a:lnSpc>
                          <a:spcPct val="115000"/>
                        </a:lnSpc>
                        <a:spcBef>
                          <a:spcPts val="0"/>
                        </a:spcBef>
                        <a:spcAft>
                          <a:spcPts val="1000"/>
                        </a:spcAft>
                      </a:pPr>
                      <a:r>
                        <a:rPr lang="en-CA" sz="1200"/>
                        <a:t>No</a:t>
                      </a:r>
                      <a:endParaRPr lang="en-US" sz="1200">
                        <a:latin typeface="Calibri"/>
                        <a:ea typeface="Calibri"/>
                        <a:cs typeface="Times New Roman"/>
                      </a:endParaRPr>
                    </a:p>
                  </a:txBody>
                  <a:tcPr marL="59525" marR="59525" marT="0" marB="0"/>
                </a:tc>
                <a:tc>
                  <a:txBody>
                    <a:bodyPr/>
                    <a:lstStyle/>
                    <a:p>
                      <a:pPr marL="0" marR="0">
                        <a:lnSpc>
                          <a:spcPct val="115000"/>
                        </a:lnSpc>
                        <a:spcBef>
                          <a:spcPts val="0"/>
                        </a:spcBef>
                        <a:spcAft>
                          <a:spcPts val="1000"/>
                        </a:spcAft>
                      </a:pPr>
                      <a:endParaRPr lang="en-CA" sz="1200"/>
                    </a:p>
                    <a:p>
                      <a:pPr marL="0" marR="0">
                        <a:lnSpc>
                          <a:spcPct val="115000"/>
                        </a:lnSpc>
                        <a:spcBef>
                          <a:spcPts val="0"/>
                        </a:spcBef>
                        <a:spcAft>
                          <a:spcPts val="1000"/>
                        </a:spcAft>
                      </a:pPr>
                      <a:r>
                        <a:rPr lang="en-CA" sz="1200"/>
                        <a:t>1844</a:t>
                      </a:r>
                      <a:endParaRPr lang="en-US" sz="1200"/>
                    </a:p>
                    <a:p>
                      <a:pPr marL="0" marR="0">
                        <a:lnSpc>
                          <a:spcPct val="115000"/>
                        </a:lnSpc>
                        <a:spcBef>
                          <a:spcPts val="0"/>
                        </a:spcBef>
                        <a:spcAft>
                          <a:spcPts val="1000"/>
                        </a:spcAft>
                      </a:pPr>
                      <a:r>
                        <a:rPr lang="en-CA" sz="1200"/>
                        <a:t>17874</a:t>
                      </a:r>
                      <a:endParaRPr lang="en-US" sz="1200">
                        <a:latin typeface="Calibri"/>
                        <a:ea typeface="Calibri"/>
                        <a:cs typeface="Times New Roman"/>
                      </a:endParaRPr>
                    </a:p>
                  </a:txBody>
                  <a:tcPr marL="59525" marR="59525" marT="0" marB="0"/>
                </a:tc>
                <a:tc>
                  <a:txBody>
                    <a:bodyPr/>
                    <a:lstStyle/>
                    <a:p>
                      <a:pPr marL="0" marR="0">
                        <a:lnSpc>
                          <a:spcPct val="115000"/>
                        </a:lnSpc>
                        <a:spcBef>
                          <a:spcPts val="0"/>
                        </a:spcBef>
                        <a:spcAft>
                          <a:spcPts val="1000"/>
                        </a:spcAft>
                      </a:pPr>
                      <a:endParaRPr lang="en-CA" sz="1200"/>
                    </a:p>
                    <a:p>
                      <a:pPr marL="0" marR="0">
                        <a:lnSpc>
                          <a:spcPct val="115000"/>
                        </a:lnSpc>
                        <a:spcBef>
                          <a:spcPts val="0"/>
                        </a:spcBef>
                        <a:spcAft>
                          <a:spcPts val="1000"/>
                        </a:spcAft>
                      </a:pPr>
                      <a:r>
                        <a:rPr lang="en-CA" sz="1200"/>
                        <a:t>4.07</a:t>
                      </a:r>
                      <a:endParaRPr lang="en-US" sz="1200"/>
                    </a:p>
                    <a:p>
                      <a:pPr marL="0" marR="0">
                        <a:lnSpc>
                          <a:spcPct val="115000"/>
                        </a:lnSpc>
                        <a:spcBef>
                          <a:spcPts val="0"/>
                        </a:spcBef>
                        <a:spcAft>
                          <a:spcPts val="1000"/>
                        </a:spcAft>
                      </a:pPr>
                      <a:r>
                        <a:rPr lang="en-CA" sz="1200"/>
                        <a:t>4.44</a:t>
                      </a:r>
                      <a:endParaRPr lang="en-US" sz="1200">
                        <a:latin typeface="Calibri"/>
                        <a:ea typeface="Calibri"/>
                        <a:cs typeface="Times New Roman"/>
                      </a:endParaRPr>
                    </a:p>
                  </a:txBody>
                  <a:tcPr marL="59525" marR="59525" marT="0" marB="0"/>
                </a:tc>
                <a:tc>
                  <a:txBody>
                    <a:bodyPr/>
                    <a:lstStyle/>
                    <a:p>
                      <a:pPr marL="0" marR="0">
                        <a:lnSpc>
                          <a:spcPct val="115000"/>
                        </a:lnSpc>
                        <a:spcBef>
                          <a:spcPts val="0"/>
                        </a:spcBef>
                        <a:spcAft>
                          <a:spcPts val="1000"/>
                        </a:spcAft>
                      </a:pPr>
                      <a:endParaRPr lang="en-CA" sz="1200"/>
                    </a:p>
                    <a:p>
                      <a:pPr marL="0" marR="0">
                        <a:lnSpc>
                          <a:spcPct val="115000"/>
                        </a:lnSpc>
                        <a:spcBef>
                          <a:spcPts val="0"/>
                        </a:spcBef>
                        <a:spcAft>
                          <a:spcPts val="1000"/>
                        </a:spcAft>
                      </a:pPr>
                      <a:r>
                        <a:rPr lang="en-CA" sz="1200"/>
                        <a:t>4.98</a:t>
                      </a:r>
                      <a:endParaRPr lang="en-US" sz="1200"/>
                    </a:p>
                    <a:p>
                      <a:pPr marL="0" marR="0">
                        <a:lnSpc>
                          <a:spcPct val="115000"/>
                        </a:lnSpc>
                        <a:spcBef>
                          <a:spcPts val="0"/>
                        </a:spcBef>
                        <a:spcAft>
                          <a:spcPts val="1000"/>
                        </a:spcAft>
                      </a:pPr>
                      <a:r>
                        <a:rPr lang="en-CA" sz="1200"/>
                        <a:t>5.06</a:t>
                      </a:r>
                      <a:endParaRPr lang="en-US" sz="1200">
                        <a:latin typeface="Calibri"/>
                        <a:ea typeface="Calibri"/>
                        <a:cs typeface="Times New Roman"/>
                      </a:endParaRPr>
                    </a:p>
                  </a:txBody>
                  <a:tcPr marL="59525" marR="59525" marT="0" marB="0"/>
                </a:tc>
                <a:tc>
                  <a:txBody>
                    <a:bodyPr/>
                    <a:lstStyle/>
                    <a:p>
                      <a:pPr marL="0" marR="0">
                        <a:lnSpc>
                          <a:spcPct val="115000"/>
                        </a:lnSpc>
                        <a:spcBef>
                          <a:spcPts val="0"/>
                        </a:spcBef>
                        <a:spcAft>
                          <a:spcPts val="1000"/>
                        </a:spcAft>
                      </a:pPr>
                      <a:endParaRPr lang="en-CA" sz="1200" dirty="0"/>
                    </a:p>
                    <a:p>
                      <a:pPr marL="0" marR="0">
                        <a:lnSpc>
                          <a:spcPct val="115000"/>
                        </a:lnSpc>
                        <a:spcBef>
                          <a:spcPts val="0"/>
                        </a:spcBef>
                        <a:spcAft>
                          <a:spcPts val="600"/>
                        </a:spcAft>
                      </a:pPr>
                      <a:r>
                        <a:rPr lang="en-CA" sz="1200" dirty="0"/>
                        <a:t>.137</a:t>
                      </a:r>
                      <a:r>
                        <a:rPr lang="en-CA" sz="1200" baseline="30000" dirty="0"/>
                        <a:t>b</a:t>
                      </a:r>
                      <a:endParaRPr lang="en-US" sz="1200" dirty="0"/>
                    </a:p>
                    <a:p>
                      <a:pPr marL="0" marR="0">
                        <a:lnSpc>
                          <a:spcPct val="115000"/>
                        </a:lnSpc>
                        <a:spcBef>
                          <a:spcPts val="0"/>
                        </a:spcBef>
                        <a:spcAft>
                          <a:spcPts val="600"/>
                        </a:spcAft>
                      </a:pPr>
                      <a:r>
                        <a:rPr lang="en-CA" sz="1200" dirty="0"/>
                        <a:t>-.001</a:t>
                      </a:r>
                      <a:r>
                        <a:rPr lang="en-CA" sz="1200" baseline="30000" dirty="0"/>
                        <a:t>b</a:t>
                      </a:r>
                      <a:endParaRPr lang="en-US" sz="1200" dirty="0">
                        <a:latin typeface="Calibri"/>
                        <a:ea typeface="Calibri"/>
                        <a:cs typeface="Times New Roman"/>
                      </a:endParaRPr>
                    </a:p>
                  </a:txBody>
                  <a:tcPr marL="59525" marR="59525" marT="0" marB="0"/>
                </a:tc>
                <a:tc>
                  <a:txBody>
                    <a:bodyPr/>
                    <a:lstStyle/>
                    <a:p>
                      <a:pPr marL="0" marR="0">
                        <a:lnSpc>
                          <a:spcPct val="115000"/>
                        </a:lnSpc>
                        <a:spcBef>
                          <a:spcPts val="0"/>
                        </a:spcBef>
                        <a:spcAft>
                          <a:spcPts val="1000"/>
                        </a:spcAft>
                      </a:pPr>
                      <a:endParaRPr lang="en-CA" sz="1200"/>
                    </a:p>
                    <a:p>
                      <a:pPr marL="0" marR="0">
                        <a:lnSpc>
                          <a:spcPct val="115000"/>
                        </a:lnSpc>
                        <a:spcBef>
                          <a:spcPts val="0"/>
                        </a:spcBef>
                        <a:spcAft>
                          <a:spcPts val="1000"/>
                        </a:spcAft>
                      </a:pPr>
                      <a:r>
                        <a:rPr lang="en-CA" sz="1200"/>
                        <a:t>t (2218)=</a:t>
                      </a:r>
                      <a:endParaRPr lang="en-US" sz="1200"/>
                    </a:p>
                    <a:p>
                      <a:pPr marL="0" marR="0">
                        <a:lnSpc>
                          <a:spcPct val="115000"/>
                        </a:lnSpc>
                        <a:spcBef>
                          <a:spcPts val="0"/>
                        </a:spcBef>
                        <a:spcAft>
                          <a:spcPts val="1000"/>
                        </a:spcAft>
                      </a:pPr>
                      <a:r>
                        <a:rPr lang="en-CA" sz="1200"/>
                        <a:t>-4.513***</a:t>
                      </a:r>
                      <a:endParaRPr lang="en-US" sz="1200">
                        <a:latin typeface="Calibri"/>
                        <a:ea typeface="Calibri"/>
                        <a:cs typeface="Times New Roman"/>
                      </a:endParaRPr>
                    </a:p>
                  </a:txBody>
                  <a:tcPr marL="59525" marR="59525" marT="0" marB="0"/>
                </a:tc>
              </a:tr>
              <a:tr h="884769">
                <a:tc>
                  <a:txBody>
                    <a:bodyPr/>
                    <a:lstStyle/>
                    <a:p>
                      <a:pPr marL="0" marR="0">
                        <a:lnSpc>
                          <a:spcPct val="115000"/>
                        </a:lnSpc>
                        <a:spcBef>
                          <a:spcPts val="0"/>
                        </a:spcBef>
                        <a:spcAft>
                          <a:spcPts val="0"/>
                        </a:spcAft>
                      </a:pPr>
                      <a:r>
                        <a:rPr lang="en-CA" sz="1200"/>
                        <a:t>Immigrant – Sex</a:t>
                      </a:r>
                      <a:endParaRPr lang="en-US" sz="1200"/>
                    </a:p>
                    <a:p>
                      <a:pPr marL="457200" marR="0">
                        <a:lnSpc>
                          <a:spcPct val="115000"/>
                        </a:lnSpc>
                        <a:spcBef>
                          <a:spcPts val="0"/>
                        </a:spcBef>
                        <a:spcAft>
                          <a:spcPts val="1000"/>
                        </a:spcAft>
                      </a:pPr>
                      <a:r>
                        <a:rPr lang="en-CA" sz="1200"/>
                        <a:t>Male</a:t>
                      </a:r>
                      <a:endParaRPr lang="en-US" sz="1200"/>
                    </a:p>
                    <a:p>
                      <a:pPr marL="457200" marR="0">
                        <a:lnSpc>
                          <a:spcPct val="115000"/>
                        </a:lnSpc>
                        <a:spcBef>
                          <a:spcPts val="0"/>
                        </a:spcBef>
                        <a:spcAft>
                          <a:spcPts val="1000"/>
                        </a:spcAft>
                      </a:pPr>
                      <a:r>
                        <a:rPr lang="en-CA" sz="1200"/>
                        <a:t>Female</a:t>
                      </a:r>
                      <a:endParaRPr lang="en-US" sz="1200">
                        <a:latin typeface="Calibri"/>
                        <a:ea typeface="Calibri"/>
                        <a:cs typeface="Times New Roman"/>
                      </a:endParaRPr>
                    </a:p>
                  </a:txBody>
                  <a:tcPr marL="59525" marR="59525" marT="0" marB="0"/>
                </a:tc>
                <a:tc>
                  <a:txBody>
                    <a:bodyPr/>
                    <a:lstStyle/>
                    <a:p>
                      <a:pPr marL="0" marR="0">
                        <a:lnSpc>
                          <a:spcPct val="115000"/>
                        </a:lnSpc>
                        <a:spcBef>
                          <a:spcPts val="0"/>
                        </a:spcBef>
                        <a:spcAft>
                          <a:spcPts val="1000"/>
                        </a:spcAft>
                      </a:pPr>
                      <a:endParaRPr lang="en-CA" sz="1200"/>
                    </a:p>
                    <a:p>
                      <a:pPr marL="0" marR="0">
                        <a:lnSpc>
                          <a:spcPct val="115000"/>
                        </a:lnSpc>
                        <a:spcBef>
                          <a:spcPts val="0"/>
                        </a:spcBef>
                        <a:spcAft>
                          <a:spcPts val="1000"/>
                        </a:spcAft>
                      </a:pPr>
                      <a:r>
                        <a:rPr lang="en-CA" sz="1200"/>
                        <a:t>860</a:t>
                      </a:r>
                      <a:endParaRPr lang="en-US" sz="1200"/>
                    </a:p>
                    <a:p>
                      <a:pPr marL="0" marR="0">
                        <a:lnSpc>
                          <a:spcPct val="115000"/>
                        </a:lnSpc>
                        <a:spcBef>
                          <a:spcPts val="0"/>
                        </a:spcBef>
                        <a:spcAft>
                          <a:spcPts val="1000"/>
                        </a:spcAft>
                      </a:pPr>
                      <a:r>
                        <a:rPr lang="en-CA" sz="1200"/>
                        <a:t>984</a:t>
                      </a:r>
                      <a:endParaRPr lang="en-US" sz="1200">
                        <a:latin typeface="Calibri"/>
                        <a:ea typeface="Calibri"/>
                        <a:cs typeface="Times New Roman"/>
                      </a:endParaRPr>
                    </a:p>
                  </a:txBody>
                  <a:tcPr marL="59525" marR="59525" marT="0" marB="0"/>
                </a:tc>
                <a:tc>
                  <a:txBody>
                    <a:bodyPr/>
                    <a:lstStyle/>
                    <a:p>
                      <a:pPr marL="0" marR="0">
                        <a:lnSpc>
                          <a:spcPct val="115000"/>
                        </a:lnSpc>
                        <a:spcBef>
                          <a:spcPts val="0"/>
                        </a:spcBef>
                        <a:spcAft>
                          <a:spcPts val="1000"/>
                        </a:spcAft>
                      </a:pPr>
                      <a:endParaRPr lang="en-CA" sz="1200"/>
                    </a:p>
                    <a:p>
                      <a:pPr marL="0" marR="0">
                        <a:lnSpc>
                          <a:spcPct val="115000"/>
                        </a:lnSpc>
                        <a:spcBef>
                          <a:spcPts val="0"/>
                        </a:spcBef>
                        <a:spcAft>
                          <a:spcPts val="1000"/>
                        </a:spcAft>
                      </a:pPr>
                      <a:r>
                        <a:rPr lang="en-CA" sz="1200"/>
                        <a:t>3.83</a:t>
                      </a:r>
                      <a:endParaRPr lang="en-US" sz="1200"/>
                    </a:p>
                    <a:p>
                      <a:pPr marL="0" marR="0">
                        <a:lnSpc>
                          <a:spcPct val="115000"/>
                        </a:lnSpc>
                        <a:spcBef>
                          <a:spcPts val="0"/>
                        </a:spcBef>
                        <a:spcAft>
                          <a:spcPts val="1000"/>
                        </a:spcAft>
                      </a:pPr>
                      <a:r>
                        <a:rPr lang="en-CA" sz="1200"/>
                        <a:t>4.28</a:t>
                      </a:r>
                      <a:endParaRPr lang="en-US" sz="1200">
                        <a:latin typeface="Calibri"/>
                        <a:ea typeface="Calibri"/>
                        <a:cs typeface="Times New Roman"/>
                      </a:endParaRPr>
                    </a:p>
                  </a:txBody>
                  <a:tcPr marL="59525" marR="59525" marT="0" marB="0"/>
                </a:tc>
                <a:tc>
                  <a:txBody>
                    <a:bodyPr/>
                    <a:lstStyle/>
                    <a:p>
                      <a:pPr marL="0" marR="0">
                        <a:lnSpc>
                          <a:spcPct val="115000"/>
                        </a:lnSpc>
                        <a:spcBef>
                          <a:spcPts val="0"/>
                        </a:spcBef>
                        <a:spcAft>
                          <a:spcPts val="1000"/>
                        </a:spcAft>
                      </a:pPr>
                      <a:endParaRPr lang="en-CA" sz="1200"/>
                    </a:p>
                    <a:p>
                      <a:pPr marL="0" marR="0">
                        <a:lnSpc>
                          <a:spcPct val="115000"/>
                        </a:lnSpc>
                        <a:spcBef>
                          <a:spcPts val="0"/>
                        </a:spcBef>
                        <a:spcAft>
                          <a:spcPts val="1000"/>
                        </a:spcAft>
                      </a:pPr>
                      <a:r>
                        <a:rPr lang="en-CA" sz="1200"/>
                        <a:t>4.92</a:t>
                      </a:r>
                      <a:endParaRPr lang="en-US" sz="1200"/>
                    </a:p>
                    <a:p>
                      <a:pPr marL="0" marR="0">
                        <a:lnSpc>
                          <a:spcPct val="115000"/>
                        </a:lnSpc>
                        <a:spcBef>
                          <a:spcPts val="0"/>
                        </a:spcBef>
                        <a:spcAft>
                          <a:spcPts val="1000"/>
                        </a:spcAft>
                      </a:pPr>
                      <a:r>
                        <a:rPr lang="en-CA" sz="1200"/>
                        <a:t>5.02</a:t>
                      </a:r>
                      <a:endParaRPr lang="en-US" sz="1200">
                        <a:latin typeface="Calibri"/>
                        <a:ea typeface="Calibri"/>
                        <a:cs typeface="Times New Roman"/>
                      </a:endParaRPr>
                    </a:p>
                  </a:txBody>
                  <a:tcPr marL="59525" marR="59525" marT="0" marB="0"/>
                </a:tc>
                <a:tc>
                  <a:txBody>
                    <a:bodyPr/>
                    <a:lstStyle/>
                    <a:p>
                      <a:pPr marL="0" marR="0">
                        <a:lnSpc>
                          <a:spcPct val="115000"/>
                        </a:lnSpc>
                        <a:spcBef>
                          <a:spcPts val="0"/>
                        </a:spcBef>
                        <a:spcAft>
                          <a:spcPts val="1000"/>
                        </a:spcAft>
                      </a:pPr>
                      <a:endParaRPr lang="en-CA" sz="1200" dirty="0"/>
                    </a:p>
                    <a:p>
                      <a:pPr marL="0" marR="0">
                        <a:lnSpc>
                          <a:spcPct val="115000"/>
                        </a:lnSpc>
                        <a:spcBef>
                          <a:spcPts val="0"/>
                        </a:spcBef>
                        <a:spcAft>
                          <a:spcPts val="600"/>
                        </a:spcAft>
                      </a:pPr>
                      <a:r>
                        <a:rPr lang="en-CA" sz="1200" dirty="0"/>
                        <a:t>.220</a:t>
                      </a:r>
                      <a:r>
                        <a:rPr lang="en-CA" sz="1200" baseline="30000" dirty="0"/>
                        <a:t>b</a:t>
                      </a:r>
                      <a:endParaRPr lang="en-US" sz="1200" dirty="0"/>
                    </a:p>
                    <a:p>
                      <a:pPr marL="0" marR="0">
                        <a:lnSpc>
                          <a:spcPct val="115000"/>
                        </a:lnSpc>
                        <a:spcBef>
                          <a:spcPts val="0"/>
                        </a:spcBef>
                        <a:spcAft>
                          <a:spcPts val="600"/>
                        </a:spcAft>
                      </a:pPr>
                      <a:r>
                        <a:rPr lang="en-CA" sz="1200" dirty="0"/>
                        <a:t>.066</a:t>
                      </a:r>
                      <a:r>
                        <a:rPr lang="en-CA" sz="1200" baseline="30000" dirty="0"/>
                        <a:t>b</a:t>
                      </a:r>
                      <a:endParaRPr lang="en-US" sz="1200" dirty="0">
                        <a:latin typeface="Calibri"/>
                        <a:ea typeface="Calibri"/>
                        <a:cs typeface="Times New Roman"/>
                      </a:endParaRPr>
                    </a:p>
                  </a:txBody>
                  <a:tcPr marL="59525" marR="59525" marT="0" marB="0"/>
                </a:tc>
                <a:tc>
                  <a:txBody>
                    <a:bodyPr/>
                    <a:lstStyle/>
                    <a:p>
                      <a:pPr marL="0" marR="0">
                        <a:lnSpc>
                          <a:spcPct val="115000"/>
                        </a:lnSpc>
                        <a:spcBef>
                          <a:spcPts val="0"/>
                        </a:spcBef>
                        <a:spcAft>
                          <a:spcPts val="1000"/>
                        </a:spcAft>
                      </a:pPr>
                      <a:endParaRPr lang="en-CA" sz="1200" dirty="0"/>
                    </a:p>
                    <a:p>
                      <a:pPr marL="0" marR="0">
                        <a:lnSpc>
                          <a:spcPct val="115000"/>
                        </a:lnSpc>
                        <a:spcBef>
                          <a:spcPts val="0"/>
                        </a:spcBef>
                        <a:spcAft>
                          <a:spcPts val="600"/>
                        </a:spcAft>
                      </a:pPr>
                      <a:r>
                        <a:rPr lang="en-CA" sz="1200" dirty="0"/>
                        <a:t>t (1842)=</a:t>
                      </a:r>
                      <a:endParaRPr lang="en-US" sz="1200" dirty="0"/>
                    </a:p>
                    <a:p>
                      <a:pPr marL="0" marR="0">
                        <a:lnSpc>
                          <a:spcPct val="115000"/>
                        </a:lnSpc>
                        <a:spcBef>
                          <a:spcPts val="0"/>
                        </a:spcBef>
                        <a:spcAft>
                          <a:spcPts val="600"/>
                        </a:spcAft>
                      </a:pPr>
                      <a:r>
                        <a:rPr lang="en-CA" sz="1200" dirty="0"/>
                        <a:t>-2.51</a:t>
                      </a:r>
                      <a:r>
                        <a:rPr lang="en-CA" sz="1400" baseline="30000" dirty="0"/>
                        <a:t>*</a:t>
                      </a:r>
                      <a:endParaRPr lang="en-US" sz="1400" dirty="0">
                        <a:latin typeface="Calibri"/>
                        <a:ea typeface="Calibri"/>
                        <a:cs typeface="Times New Roman"/>
                      </a:endParaRPr>
                    </a:p>
                  </a:txBody>
                  <a:tcPr marL="59525" marR="59525" marT="0" marB="0"/>
                </a:tc>
              </a:tr>
              <a:tr h="884769">
                <a:tc>
                  <a:txBody>
                    <a:bodyPr/>
                    <a:lstStyle/>
                    <a:p>
                      <a:pPr marL="0" marR="0">
                        <a:lnSpc>
                          <a:spcPct val="115000"/>
                        </a:lnSpc>
                        <a:spcBef>
                          <a:spcPts val="0"/>
                        </a:spcBef>
                        <a:spcAft>
                          <a:spcPts val="0"/>
                        </a:spcAft>
                      </a:pPr>
                      <a:r>
                        <a:rPr lang="en-CA" sz="1200"/>
                        <a:t>Immigrant – Length of Time in Canada</a:t>
                      </a:r>
                      <a:endParaRPr lang="en-US" sz="1200"/>
                    </a:p>
                    <a:p>
                      <a:pPr marL="457200" marR="0">
                        <a:lnSpc>
                          <a:spcPct val="115000"/>
                        </a:lnSpc>
                        <a:spcBef>
                          <a:spcPts val="0"/>
                        </a:spcBef>
                        <a:spcAft>
                          <a:spcPts val="0"/>
                        </a:spcAft>
                      </a:pPr>
                      <a:r>
                        <a:rPr lang="en-CA" sz="1200"/>
                        <a:t>0-9 Years</a:t>
                      </a:r>
                      <a:endParaRPr lang="en-US" sz="1200"/>
                    </a:p>
                    <a:p>
                      <a:pPr marL="457200" marR="0">
                        <a:lnSpc>
                          <a:spcPct val="115000"/>
                        </a:lnSpc>
                        <a:spcBef>
                          <a:spcPts val="0"/>
                        </a:spcBef>
                        <a:spcAft>
                          <a:spcPts val="0"/>
                        </a:spcAft>
                      </a:pPr>
                      <a:r>
                        <a:rPr lang="en-CA" sz="1200"/>
                        <a:t>10+ Years</a:t>
                      </a:r>
                      <a:endParaRPr lang="en-US" sz="1200">
                        <a:latin typeface="Calibri"/>
                        <a:ea typeface="Calibri"/>
                        <a:cs typeface="Times New Roman"/>
                      </a:endParaRPr>
                    </a:p>
                  </a:txBody>
                  <a:tcPr marL="59525" marR="59525" marT="0" marB="0"/>
                </a:tc>
                <a:tc>
                  <a:txBody>
                    <a:bodyPr/>
                    <a:lstStyle/>
                    <a:p>
                      <a:pPr marL="0" marR="0">
                        <a:lnSpc>
                          <a:spcPct val="115000"/>
                        </a:lnSpc>
                        <a:spcBef>
                          <a:spcPts val="0"/>
                        </a:spcBef>
                        <a:spcAft>
                          <a:spcPts val="1000"/>
                        </a:spcAft>
                      </a:pPr>
                      <a:endParaRPr lang="en-CA" sz="1200"/>
                    </a:p>
                    <a:p>
                      <a:pPr marL="0" marR="0">
                        <a:lnSpc>
                          <a:spcPct val="115000"/>
                        </a:lnSpc>
                        <a:spcBef>
                          <a:spcPts val="0"/>
                        </a:spcBef>
                        <a:spcAft>
                          <a:spcPts val="1000"/>
                        </a:spcAft>
                      </a:pPr>
                      <a:r>
                        <a:rPr lang="en-CA" sz="1200"/>
                        <a:t>577</a:t>
                      </a:r>
                      <a:endParaRPr lang="en-US" sz="1200"/>
                    </a:p>
                    <a:p>
                      <a:pPr marL="0" marR="0">
                        <a:lnSpc>
                          <a:spcPct val="115000"/>
                        </a:lnSpc>
                        <a:spcBef>
                          <a:spcPts val="0"/>
                        </a:spcBef>
                        <a:spcAft>
                          <a:spcPts val="1000"/>
                        </a:spcAft>
                      </a:pPr>
                      <a:r>
                        <a:rPr lang="en-CA" sz="1200"/>
                        <a:t>1267</a:t>
                      </a:r>
                      <a:endParaRPr lang="en-US" sz="1200">
                        <a:latin typeface="Calibri"/>
                        <a:ea typeface="Calibri"/>
                        <a:cs typeface="Times New Roman"/>
                      </a:endParaRPr>
                    </a:p>
                  </a:txBody>
                  <a:tcPr marL="59525" marR="59525" marT="0" marB="0"/>
                </a:tc>
                <a:tc>
                  <a:txBody>
                    <a:bodyPr/>
                    <a:lstStyle/>
                    <a:p>
                      <a:pPr marL="0" marR="0">
                        <a:lnSpc>
                          <a:spcPct val="115000"/>
                        </a:lnSpc>
                        <a:spcBef>
                          <a:spcPts val="0"/>
                        </a:spcBef>
                        <a:spcAft>
                          <a:spcPts val="1000"/>
                        </a:spcAft>
                      </a:pPr>
                      <a:endParaRPr lang="en-CA" sz="1200"/>
                    </a:p>
                    <a:p>
                      <a:pPr marL="0" marR="0">
                        <a:lnSpc>
                          <a:spcPct val="115000"/>
                        </a:lnSpc>
                        <a:spcBef>
                          <a:spcPts val="0"/>
                        </a:spcBef>
                        <a:spcAft>
                          <a:spcPts val="1000"/>
                        </a:spcAft>
                      </a:pPr>
                      <a:r>
                        <a:rPr lang="en-CA" sz="1200"/>
                        <a:t>4.14</a:t>
                      </a:r>
                      <a:endParaRPr lang="en-US" sz="1200"/>
                    </a:p>
                    <a:p>
                      <a:pPr marL="0" marR="0">
                        <a:lnSpc>
                          <a:spcPct val="115000"/>
                        </a:lnSpc>
                        <a:spcBef>
                          <a:spcPts val="0"/>
                        </a:spcBef>
                        <a:spcAft>
                          <a:spcPts val="1000"/>
                        </a:spcAft>
                      </a:pPr>
                      <a:r>
                        <a:rPr lang="en-CA" sz="1200"/>
                        <a:t>4.04</a:t>
                      </a:r>
                      <a:endParaRPr lang="en-US" sz="1200">
                        <a:latin typeface="Calibri"/>
                        <a:ea typeface="Calibri"/>
                        <a:cs typeface="Times New Roman"/>
                      </a:endParaRPr>
                    </a:p>
                  </a:txBody>
                  <a:tcPr marL="59525" marR="59525" marT="0" marB="0"/>
                </a:tc>
                <a:tc>
                  <a:txBody>
                    <a:bodyPr/>
                    <a:lstStyle/>
                    <a:p>
                      <a:pPr marL="0" marR="0">
                        <a:lnSpc>
                          <a:spcPct val="115000"/>
                        </a:lnSpc>
                        <a:spcBef>
                          <a:spcPts val="0"/>
                        </a:spcBef>
                        <a:spcAft>
                          <a:spcPts val="1000"/>
                        </a:spcAft>
                      </a:pPr>
                      <a:endParaRPr lang="en-CA" sz="1200"/>
                    </a:p>
                    <a:p>
                      <a:pPr marL="0" marR="0">
                        <a:lnSpc>
                          <a:spcPct val="115000"/>
                        </a:lnSpc>
                        <a:spcBef>
                          <a:spcPts val="0"/>
                        </a:spcBef>
                        <a:spcAft>
                          <a:spcPts val="1000"/>
                        </a:spcAft>
                      </a:pPr>
                      <a:r>
                        <a:rPr lang="en-CA" sz="1200"/>
                        <a:t>4.72</a:t>
                      </a:r>
                      <a:endParaRPr lang="en-US" sz="1200"/>
                    </a:p>
                    <a:p>
                      <a:pPr marL="0" marR="0">
                        <a:lnSpc>
                          <a:spcPct val="115000"/>
                        </a:lnSpc>
                        <a:spcBef>
                          <a:spcPts val="0"/>
                        </a:spcBef>
                        <a:spcAft>
                          <a:spcPts val="1000"/>
                        </a:spcAft>
                      </a:pPr>
                      <a:r>
                        <a:rPr lang="en-CA" sz="1200"/>
                        <a:t>5.09</a:t>
                      </a:r>
                      <a:endParaRPr lang="en-US" sz="1200">
                        <a:latin typeface="Calibri"/>
                        <a:ea typeface="Calibri"/>
                        <a:cs typeface="Times New Roman"/>
                      </a:endParaRPr>
                    </a:p>
                  </a:txBody>
                  <a:tcPr marL="59525" marR="59525" marT="0" marB="0"/>
                </a:tc>
                <a:tc>
                  <a:txBody>
                    <a:bodyPr/>
                    <a:lstStyle/>
                    <a:p>
                      <a:pPr marL="0" marR="0">
                        <a:lnSpc>
                          <a:spcPct val="115000"/>
                        </a:lnSpc>
                        <a:spcBef>
                          <a:spcPts val="0"/>
                        </a:spcBef>
                        <a:spcAft>
                          <a:spcPts val="1000"/>
                        </a:spcAft>
                      </a:pPr>
                      <a:endParaRPr lang="en-CA" sz="1200" dirty="0"/>
                    </a:p>
                    <a:p>
                      <a:pPr marL="0" marR="0">
                        <a:lnSpc>
                          <a:spcPct val="115000"/>
                        </a:lnSpc>
                        <a:spcBef>
                          <a:spcPts val="0"/>
                        </a:spcBef>
                        <a:spcAft>
                          <a:spcPts val="600"/>
                        </a:spcAft>
                      </a:pPr>
                      <a:r>
                        <a:rPr lang="en-CA" sz="1200" dirty="0"/>
                        <a:t>.102</a:t>
                      </a:r>
                      <a:r>
                        <a:rPr lang="en-CA" sz="1200" baseline="30000" dirty="0"/>
                        <a:t>b</a:t>
                      </a:r>
                      <a:endParaRPr lang="en-US" sz="1200" dirty="0"/>
                    </a:p>
                    <a:p>
                      <a:pPr marL="0" marR="0">
                        <a:lnSpc>
                          <a:spcPct val="115000"/>
                        </a:lnSpc>
                        <a:spcBef>
                          <a:spcPts val="0"/>
                        </a:spcBef>
                        <a:spcAft>
                          <a:spcPts val="600"/>
                        </a:spcAft>
                      </a:pPr>
                      <a:r>
                        <a:rPr lang="en-CA" sz="1200" dirty="0"/>
                        <a:t>.189</a:t>
                      </a:r>
                      <a:r>
                        <a:rPr lang="en-CA" sz="1200" baseline="30000" dirty="0"/>
                        <a:t>b</a:t>
                      </a:r>
                      <a:endParaRPr lang="en-US" sz="1200" dirty="0">
                        <a:latin typeface="Calibri"/>
                        <a:ea typeface="Calibri"/>
                        <a:cs typeface="Times New Roman"/>
                      </a:endParaRPr>
                    </a:p>
                  </a:txBody>
                  <a:tcPr marL="59525" marR="59525" marT="0" marB="0"/>
                </a:tc>
                <a:tc>
                  <a:txBody>
                    <a:bodyPr/>
                    <a:lstStyle/>
                    <a:p>
                      <a:pPr marL="0" marR="0">
                        <a:lnSpc>
                          <a:spcPct val="115000"/>
                        </a:lnSpc>
                        <a:spcBef>
                          <a:spcPts val="0"/>
                        </a:spcBef>
                        <a:spcAft>
                          <a:spcPts val="1000"/>
                        </a:spcAft>
                      </a:pPr>
                      <a:endParaRPr lang="en-CA" sz="1200"/>
                    </a:p>
                    <a:p>
                      <a:pPr marL="0" marR="0">
                        <a:lnSpc>
                          <a:spcPct val="115000"/>
                        </a:lnSpc>
                        <a:spcBef>
                          <a:spcPts val="0"/>
                        </a:spcBef>
                        <a:spcAft>
                          <a:spcPts val="1000"/>
                        </a:spcAft>
                      </a:pPr>
                      <a:r>
                        <a:rPr lang="en-CA" sz="1200"/>
                        <a:t>t (1842)=</a:t>
                      </a:r>
                      <a:endParaRPr lang="en-US" sz="1200"/>
                    </a:p>
                    <a:p>
                      <a:pPr marL="0" marR="0">
                        <a:lnSpc>
                          <a:spcPct val="115000"/>
                        </a:lnSpc>
                        <a:spcBef>
                          <a:spcPts val="0"/>
                        </a:spcBef>
                        <a:spcAft>
                          <a:spcPts val="1000"/>
                        </a:spcAft>
                      </a:pPr>
                      <a:r>
                        <a:rPr lang="en-CA" sz="1200"/>
                        <a:t>1.53</a:t>
                      </a:r>
                      <a:endParaRPr lang="en-US" sz="1200">
                        <a:latin typeface="Calibri"/>
                        <a:ea typeface="Calibri"/>
                        <a:cs typeface="Times New Roman"/>
                      </a:endParaRPr>
                    </a:p>
                  </a:txBody>
                  <a:tcPr marL="59525" marR="59525" marT="0" marB="0"/>
                </a:tc>
              </a:tr>
              <a:tr h="1692449">
                <a:tc>
                  <a:txBody>
                    <a:bodyPr/>
                    <a:lstStyle/>
                    <a:p>
                      <a:pPr marL="0" marR="0">
                        <a:lnSpc>
                          <a:spcPct val="115000"/>
                        </a:lnSpc>
                        <a:spcBef>
                          <a:spcPts val="0"/>
                        </a:spcBef>
                        <a:spcAft>
                          <a:spcPts val="0"/>
                        </a:spcAft>
                      </a:pPr>
                      <a:r>
                        <a:rPr lang="en-CA" sz="1200"/>
                        <a:t>Immigrant – Length of Time in Canada – Sex</a:t>
                      </a:r>
                      <a:endParaRPr lang="en-US" sz="1200"/>
                    </a:p>
                    <a:p>
                      <a:pPr marL="457200" marR="0">
                        <a:lnSpc>
                          <a:spcPct val="115000"/>
                        </a:lnSpc>
                        <a:spcBef>
                          <a:spcPts val="0"/>
                        </a:spcBef>
                        <a:spcAft>
                          <a:spcPts val="0"/>
                        </a:spcAft>
                      </a:pPr>
                      <a:r>
                        <a:rPr lang="en-CA" sz="1200"/>
                        <a:t>Male (0-9 Years)</a:t>
                      </a:r>
                      <a:endParaRPr lang="en-US" sz="1200"/>
                    </a:p>
                    <a:p>
                      <a:pPr marL="457200" marR="0">
                        <a:lnSpc>
                          <a:spcPct val="115000"/>
                        </a:lnSpc>
                        <a:spcBef>
                          <a:spcPts val="0"/>
                        </a:spcBef>
                        <a:spcAft>
                          <a:spcPts val="0"/>
                        </a:spcAft>
                      </a:pPr>
                      <a:r>
                        <a:rPr lang="en-CA" sz="1200"/>
                        <a:t>Female (0-9 Years)</a:t>
                      </a:r>
                      <a:endParaRPr lang="en-US" sz="1200"/>
                    </a:p>
                    <a:p>
                      <a:pPr marL="457200" marR="0">
                        <a:lnSpc>
                          <a:spcPct val="115000"/>
                        </a:lnSpc>
                        <a:spcBef>
                          <a:spcPts val="0"/>
                        </a:spcBef>
                        <a:spcAft>
                          <a:spcPts val="0"/>
                        </a:spcAft>
                      </a:pPr>
                      <a:r>
                        <a:rPr lang="en-CA" sz="1200"/>
                        <a:t>Male (10+ Years)</a:t>
                      </a:r>
                      <a:endParaRPr lang="en-US" sz="1200"/>
                    </a:p>
                    <a:p>
                      <a:pPr marL="457200" marR="0">
                        <a:lnSpc>
                          <a:spcPct val="115000"/>
                        </a:lnSpc>
                        <a:spcBef>
                          <a:spcPts val="0"/>
                        </a:spcBef>
                        <a:spcAft>
                          <a:spcPts val="0"/>
                        </a:spcAft>
                      </a:pPr>
                      <a:r>
                        <a:rPr lang="en-CA" sz="1200"/>
                        <a:t>Female (10+ Years)</a:t>
                      </a:r>
                      <a:endParaRPr lang="en-US" sz="1200">
                        <a:latin typeface="Calibri"/>
                        <a:ea typeface="Calibri"/>
                        <a:cs typeface="Times New Roman"/>
                      </a:endParaRPr>
                    </a:p>
                  </a:txBody>
                  <a:tcPr marL="59525" marR="59525" marT="0" marB="0"/>
                </a:tc>
                <a:tc>
                  <a:txBody>
                    <a:bodyPr/>
                    <a:lstStyle/>
                    <a:p>
                      <a:pPr marL="0" marR="0">
                        <a:lnSpc>
                          <a:spcPct val="115000"/>
                        </a:lnSpc>
                        <a:spcBef>
                          <a:spcPts val="0"/>
                        </a:spcBef>
                        <a:spcAft>
                          <a:spcPts val="1000"/>
                        </a:spcAft>
                      </a:pPr>
                      <a:endParaRPr lang="en-CA" sz="1200"/>
                    </a:p>
                    <a:p>
                      <a:pPr marL="0" marR="0">
                        <a:lnSpc>
                          <a:spcPct val="115000"/>
                        </a:lnSpc>
                        <a:spcBef>
                          <a:spcPts val="0"/>
                        </a:spcBef>
                        <a:spcAft>
                          <a:spcPts val="1000"/>
                        </a:spcAft>
                      </a:pPr>
                      <a:r>
                        <a:rPr lang="en-CA" sz="1200"/>
                        <a:t>281</a:t>
                      </a:r>
                      <a:endParaRPr lang="en-US" sz="1200"/>
                    </a:p>
                    <a:p>
                      <a:pPr marL="0" marR="0">
                        <a:lnSpc>
                          <a:spcPct val="115000"/>
                        </a:lnSpc>
                        <a:spcBef>
                          <a:spcPts val="0"/>
                        </a:spcBef>
                        <a:spcAft>
                          <a:spcPts val="1000"/>
                        </a:spcAft>
                      </a:pPr>
                      <a:r>
                        <a:rPr lang="en-CA" sz="1200"/>
                        <a:t>296</a:t>
                      </a:r>
                      <a:endParaRPr lang="en-US" sz="1200"/>
                    </a:p>
                    <a:p>
                      <a:pPr marL="0" marR="0">
                        <a:lnSpc>
                          <a:spcPct val="115000"/>
                        </a:lnSpc>
                        <a:spcBef>
                          <a:spcPts val="0"/>
                        </a:spcBef>
                        <a:spcAft>
                          <a:spcPts val="1000"/>
                        </a:spcAft>
                      </a:pPr>
                      <a:r>
                        <a:rPr lang="en-CA" sz="1200"/>
                        <a:t>579</a:t>
                      </a:r>
                      <a:endParaRPr lang="en-US" sz="1200"/>
                    </a:p>
                    <a:p>
                      <a:pPr marL="0" marR="0">
                        <a:lnSpc>
                          <a:spcPct val="115000"/>
                        </a:lnSpc>
                        <a:spcBef>
                          <a:spcPts val="0"/>
                        </a:spcBef>
                        <a:spcAft>
                          <a:spcPts val="1000"/>
                        </a:spcAft>
                      </a:pPr>
                      <a:r>
                        <a:rPr lang="en-CA" sz="1200"/>
                        <a:t>688</a:t>
                      </a:r>
                      <a:endParaRPr lang="en-US" sz="1200">
                        <a:latin typeface="Calibri"/>
                        <a:ea typeface="Calibri"/>
                        <a:cs typeface="Times New Roman"/>
                      </a:endParaRPr>
                    </a:p>
                  </a:txBody>
                  <a:tcPr marL="59525" marR="59525" marT="0" marB="0"/>
                </a:tc>
                <a:tc>
                  <a:txBody>
                    <a:bodyPr/>
                    <a:lstStyle/>
                    <a:p>
                      <a:pPr marL="0" marR="0">
                        <a:lnSpc>
                          <a:spcPct val="115000"/>
                        </a:lnSpc>
                        <a:spcBef>
                          <a:spcPts val="0"/>
                        </a:spcBef>
                        <a:spcAft>
                          <a:spcPts val="1000"/>
                        </a:spcAft>
                      </a:pPr>
                      <a:endParaRPr lang="en-CA" sz="1200"/>
                    </a:p>
                    <a:p>
                      <a:pPr marL="0" marR="0">
                        <a:lnSpc>
                          <a:spcPct val="115000"/>
                        </a:lnSpc>
                        <a:spcBef>
                          <a:spcPts val="0"/>
                        </a:spcBef>
                        <a:spcAft>
                          <a:spcPts val="1000"/>
                        </a:spcAft>
                      </a:pPr>
                      <a:r>
                        <a:rPr lang="en-CA" sz="1200"/>
                        <a:t>3.76</a:t>
                      </a:r>
                      <a:endParaRPr lang="en-US" sz="1200"/>
                    </a:p>
                    <a:p>
                      <a:pPr marL="0" marR="0">
                        <a:lnSpc>
                          <a:spcPct val="115000"/>
                        </a:lnSpc>
                        <a:spcBef>
                          <a:spcPts val="0"/>
                        </a:spcBef>
                        <a:spcAft>
                          <a:spcPts val="1000"/>
                        </a:spcAft>
                      </a:pPr>
                      <a:r>
                        <a:rPr lang="en-CA" sz="1200"/>
                        <a:t>4.51</a:t>
                      </a:r>
                      <a:endParaRPr lang="en-US" sz="1200"/>
                    </a:p>
                    <a:p>
                      <a:pPr marL="0" marR="0">
                        <a:lnSpc>
                          <a:spcPct val="115000"/>
                        </a:lnSpc>
                        <a:spcBef>
                          <a:spcPts val="0"/>
                        </a:spcBef>
                        <a:spcAft>
                          <a:spcPts val="1000"/>
                        </a:spcAft>
                      </a:pPr>
                      <a:r>
                        <a:rPr lang="en-CA" sz="1200"/>
                        <a:t>3.87</a:t>
                      </a:r>
                      <a:endParaRPr lang="en-US" sz="1200"/>
                    </a:p>
                    <a:p>
                      <a:pPr marL="0" marR="0">
                        <a:lnSpc>
                          <a:spcPct val="115000"/>
                        </a:lnSpc>
                        <a:spcBef>
                          <a:spcPts val="0"/>
                        </a:spcBef>
                        <a:spcAft>
                          <a:spcPts val="1000"/>
                        </a:spcAft>
                      </a:pPr>
                      <a:r>
                        <a:rPr lang="en-CA" sz="1200"/>
                        <a:t>4.18</a:t>
                      </a:r>
                      <a:endParaRPr lang="en-US" sz="1200">
                        <a:latin typeface="Calibri"/>
                        <a:ea typeface="Calibri"/>
                        <a:cs typeface="Times New Roman"/>
                      </a:endParaRPr>
                    </a:p>
                  </a:txBody>
                  <a:tcPr marL="59525" marR="59525" marT="0" marB="0"/>
                </a:tc>
                <a:tc>
                  <a:txBody>
                    <a:bodyPr/>
                    <a:lstStyle/>
                    <a:p>
                      <a:pPr marL="0" marR="0">
                        <a:lnSpc>
                          <a:spcPct val="115000"/>
                        </a:lnSpc>
                        <a:spcBef>
                          <a:spcPts val="0"/>
                        </a:spcBef>
                        <a:spcAft>
                          <a:spcPts val="1000"/>
                        </a:spcAft>
                      </a:pPr>
                      <a:endParaRPr lang="en-CA" sz="1200"/>
                    </a:p>
                    <a:p>
                      <a:pPr marL="0" marR="0">
                        <a:lnSpc>
                          <a:spcPct val="115000"/>
                        </a:lnSpc>
                        <a:spcBef>
                          <a:spcPts val="0"/>
                        </a:spcBef>
                        <a:spcAft>
                          <a:spcPts val="1000"/>
                        </a:spcAft>
                      </a:pPr>
                      <a:r>
                        <a:rPr lang="en-CA" sz="1200"/>
                        <a:t>.389</a:t>
                      </a:r>
                      <a:endParaRPr lang="en-US" sz="1200"/>
                    </a:p>
                    <a:p>
                      <a:pPr marL="0" marR="0">
                        <a:lnSpc>
                          <a:spcPct val="115000"/>
                        </a:lnSpc>
                        <a:spcBef>
                          <a:spcPts val="0"/>
                        </a:spcBef>
                        <a:spcAft>
                          <a:spcPts val="1000"/>
                        </a:spcAft>
                      </a:pPr>
                      <a:r>
                        <a:rPr lang="en-CA" sz="1200"/>
                        <a:t>.398</a:t>
                      </a:r>
                      <a:endParaRPr lang="en-US" sz="1200"/>
                    </a:p>
                    <a:p>
                      <a:pPr marL="0" marR="0">
                        <a:lnSpc>
                          <a:spcPct val="115000"/>
                        </a:lnSpc>
                        <a:spcBef>
                          <a:spcPts val="0"/>
                        </a:spcBef>
                        <a:spcAft>
                          <a:spcPts val="1000"/>
                        </a:spcAft>
                      </a:pPr>
                      <a:r>
                        <a:rPr lang="en-CA" sz="1200"/>
                        <a:t>.417</a:t>
                      </a:r>
                      <a:endParaRPr lang="en-US" sz="1200"/>
                    </a:p>
                    <a:p>
                      <a:pPr marL="0" marR="0">
                        <a:lnSpc>
                          <a:spcPct val="115000"/>
                        </a:lnSpc>
                        <a:spcBef>
                          <a:spcPts val="0"/>
                        </a:spcBef>
                        <a:spcAft>
                          <a:spcPts val="1000"/>
                        </a:spcAft>
                      </a:pPr>
                      <a:r>
                        <a:rPr lang="en-CA" sz="1200"/>
                        <a:t>.408</a:t>
                      </a:r>
                      <a:endParaRPr lang="en-US" sz="1200">
                        <a:latin typeface="Calibri"/>
                        <a:ea typeface="Calibri"/>
                        <a:cs typeface="Times New Roman"/>
                      </a:endParaRPr>
                    </a:p>
                  </a:txBody>
                  <a:tcPr marL="59525" marR="59525" marT="0" marB="0"/>
                </a:tc>
                <a:tc>
                  <a:txBody>
                    <a:bodyPr/>
                    <a:lstStyle/>
                    <a:p>
                      <a:pPr marL="0" marR="0">
                        <a:lnSpc>
                          <a:spcPct val="115000"/>
                        </a:lnSpc>
                        <a:spcBef>
                          <a:spcPts val="0"/>
                        </a:spcBef>
                        <a:spcAft>
                          <a:spcPts val="1000"/>
                        </a:spcAft>
                      </a:pPr>
                      <a:endParaRPr lang="en-CA" sz="1200" dirty="0"/>
                    </a:p>
                    <a:p>
                      <a:pPr marL="0" marR="0">
                        <a:lnSpc>
                          <a:spcPct val="115000"/>
                        </a:lnSpc>
                        <a:spcBef>
                          <a:spcPts val="0"/>
                        </a:spcBef>
                        <a:spcAft>
                          <a:spcPts val="1000"/>
                        </a:spcAft>
                      </a:pPr>
                      <a:r>
                        <a:rPr lang="en-CA" sz="1200" dirty="0"/>
                        <a:t>.142</a:t>
                      </a:r>
                      <a:endParaRPr lang="en-US" sz="1200" dirty="0"/>
                    </a:p>
                    <a:p>
                      <a:pPr marL="0" marR="0">
                        <a:lnSpc>
                          <a:spcPct val="115000"/>
                        </a:lnSpc>
                        <a:spcBef>
                          <a:spcPts val="0"/>
                        </a:spcBef>
                        <a:spcAft>
                          <a:spcPts val="1000"/>
                        </a:spcAft>
                      </a:pPr>
                      <a:r>
                        <a:rPr lang="en-CA" sz="1200" dirty="0"/>
                        <a:t>-.095</a:t>
                      </a:r>
                      <a:endParaRPr lang="en-US" sz="1200" dirty="0"/>
                    </a:p>
                    <a:p>
                      <a:pPr marL="0" marR="0">
                        <a:lnSpc>
                          <a:spcPct val="115000"/>
                        </a:lnSpc>
                        <a:spcBef>
                          <a:spcPts val="0"/>
                        </a:spcBef>
                        <a:spcAft>
                          <a:spcPts val="1000"/>
                        </a:spcAft>
                      </a:pPr>
                      <a:r>
                        <a:rPr lang="en-CA" sz="1200" dirty="0"/>
                        <a:t>.257</a:t>
                      </a:r>
                      <a:endParaRPr lang="en-US" sz="1200" dirty="0"/>
                    </a:p>
                    <a:p>
                      <a:pPr marL="0" marR="0">
                        <a:lnSpc>
                          <a:spcPct val="115000"/>
                        </a:lnSpc>
                        <a:spcBef>
                          <a:spcPts val="0"/>
                        </a:spcBef>
                        <a:spcAft>
                          <a:spcPts val="1000"/>
                        </a:spcAft>
                      </a:pPr>
                      <a:r>
                        <a:rPr lang="en-CA" sz="1200" dirty="0"/>
                        <a:t>.135</a:t>
                      </a:r>
                      <a:endParaRPr lang="en-US" sz="1200" dirty="0">
                        <a:latin typeface="Calibri"/>
                        <a:ea typeface="Calibri"/>
                        <a:cs typeface="Times New Roman"/>
                      </a:endParaRPr>
                    </a:p>
                  </a:txBody>
                  <a:tcPr marL="59525" marR="59525" marT="0" marB="0"/>
                </a:tc>
                <a:tc>
                  <a:txBody>
                    <a:bodyPr/>
                    <a:lstStyle/>
                    <a:p>
                      <a:pPr marL="0" marR="0">
                        <a:lnSpc>
                          <a:spcPct val="115000"/>
                        </a:lnSpc>
                        <a:spcBef>
                          <a:spcPts val="0"/>
                        </a:spcBef>
                        <a:spcAft>
                          <a:spcPts val="1000"/>
                        </a:spcAft>
                      </a:pPr>
                      <a:endParaRPr lang="en-CA" sz="1200"/>
                    </a:p>
                    <a:p>
                      <a:pPr marL="0" marR="0">
                        <a:lnSpc>
                          <a:spcPct val="115000"/>
                        </a:lnSpc>
                        <a:spcBef>
                          <a:spcPts val="0"/>
                        </a:spcBef>
                        <a:spcAft>
                          <a:spcPts val="1000"/>
                        </a:spcAft>
                      </a:pPr>
                      <a:r>
                        <a:rPr lang="en-CA" sz="1200"/>
                        <a:t>t (597)=</a:t>
                      </a:r>
                      <a:endParaRPr lang="en-US" sz="1200"/>
                    </a:p>
                    <a:p>
                      <a:pPr marL="0" marR="0">
                        <a:lnSpc>
                          <a:spcPct val="115000"/>
                        </a:lnSpc>
                        <a:spcBef>
                          <a:spcPts val="0"/>
                        </a:spcBef>
                        <a:spcAft>
                          <a:spcPts val="1000"/>
                        </a:spcAft>
                      </a:pPr>
                      <a:r>
                        <a:rPr lang="en-CA" sz="1200"/>
                        <a:t>-1.02</a:t>
                      </a:r>
                      <a:endParaRPr lang="en-US" sz="1200"/>
                    </a:p>
                    <a:p>
                      <a:pPr marL="0" marR="0">
                        <a:lnSpc>
                          <a:spcPct val="115000"/>
                        </a:lnSpc>
                        <a:spcBef>
                          <a:spcPts val="0"/>
                        </a:spcBef>
                        <a:spcAft>
                          <a:spcPts val="1000"/>
                        </a:spcAft>
                      </a:pPr>
                      <a:r>
                        <a:rPr lang="en-CA" sz="1200"/>
                        <a:t>t (1317)=</a:t>
                      </a:r>
                      <a:endParaRPr lang="en-US" sz="1200"/>
                    </a:p>
                    <a:p>
                      <a:pPr marL="0" marR="0">
                        <a:lnSpc>
                          <a:spcPct val="115000"/>
                        </a:lnSpc>
                        <a:spcBef>
                          <a:spcPts val="0"/>
                        </a:spcBef>
                        <a:spcAft>
                          <a:spcPts val="1000"/>
                        </a:spcAft>
                      </a:pPr>
                      <a:r>
                        <a:rPr lang="en-CA" sz="1200"/>
                        <a:t>-.742</a:t>
                      </a:r>
                      <a:endParaRPr lang="en-US" sz="1200">
                        <a:latin typeface="Calibri"/>
                        <a:ea typeface="Calibri"/>
                        <a:cs typeface="Times New Roman"/>
                      </a:endParaRPr>
                    </a:p>
                  </a:txBody>
                  <a:tcPr marL="59525" marR="59525" marT="0" marB="0"/>
                </a:tc>
              </a:tr>
              <a:tr h="954850">
                <a:tc>
                  <a:txBody>
                    <a:bodyPr/>
                    <a:lstStyle/>
                    <a:p>
                      <a:pPr marL="0" marR="0">
                        <a:lnSpc>
                          <a:spcPct val="115000"/>
                        </a:lnSpc>
                        <a:spcBef>
                          <a:spcPts val="0"/>
                        </a:spcBef>
                        <a:spcAft>
                          <a:spcPts val="0"/>
                        </a:spcAft>
                      </a:pPr>
                      <a:r>
                        <a:rPr lang="en-CA" sz="1200"/>
                        <a:t>Immigrant – Cultural or Racial Origin</a:t>
                      </a:r>
                      <a:endParaRPr lang="en-US" sz="1200"/>
                    </a:p>
                    <a:p>
                      <a:pPr marL="457200" marR="0">
                        <a:lnSpc>
                          <a:spcPct val="115000"/>
                        </a:lnSpc>
                        <a:spcBef>
                          <a:spcPts val="0"/>
                        </a:spcBef>
                        <a:spcAft>
                          <a:spcPts val="0"/>
                        </a:spcAft>
                      </a:pPr>
                      <a:r>
                        <a:rPr lang="en-CA" sz="1200"/>
                        <a:t>White</a:t>
                      </a:r>
                      <a:endParaRPr lang="en-US" sz="1200"/>
                    </a:p>
                    <a:p>
                      <a:pPr marL="457200" marR="0">
                        <a:lnSpc>
                          <a:spcPct val="115000"/>
                        </a:lnSpc>
                        <a:spcBef>
                          <a:spcPts val="0"/>
                        </a:spcBef>
                        <a:spcAft>
                          <a:spcPts val="0"/>
                        </a:spcAft>
                      </a:pPr>
                      <a:r>
                        <a:rPr lang="en-CA" sz="1200"/>
                        <a:t>Visible Minority</a:t>
                      </a:r>
                      <a:endParaRPr lang="en-US" sz="1200">
                        <a:latin typeface="Calibri"/>
                        <a:ea typeface="Calibri"/>
                        <a:cs typeface="Times New Roman"/>
                      </a:endParaRPr>
                    </a:p>
                  </a:txBody>
                  <a:tcPr marL="59525" marR="59525" marT="0" marB="0"/>
                </a:tc>
                <a:tc>
                  <a:txBody>
                    <a:bodyPr/>
                    <a:lstStyle/>
                    <a:p>
                      <a:pPr marL="0" marR="0">
                        <a:lnSpc>
                          <a:spcPct val="115000"/>
                        </a:lnSpc>
                        <a:spcBef>
                          <a:spcPts val="0"/>
                        </a:spcBef>
                        <a:spcAft>
                          <a:spcPts val="1000"/>
                        </a:spcAft>
                      </a:pPr>
                      <a:endParaRPr lang="en-CA" sz="1200"/>
                    </a:p>
                    <a:p>
                      <a:pPr marL="0" marR="0">
                        <a:lnSpc>
                          <a:spcPct val="115000"/>
                        </a:lnSpc>
                        <a:spcBef>
                          <a:spcPts val="0"/>
                        </a:spcBef>
                        <a:spcAft>
                          <a:spcPts val="1000"/>
                        </a:spcAft>
                      </a:pPr>
                      <a:r>
                        <a:rPr lang="en-CA" sz="1200"/>
                        <a:t>946</a:t>
                      </a:r>
                      <a:endParaRPr lang="en-US" sz="1200"/>
                    </a:p>
                    <a:p>
                      <a:pPr marL="0" marR="0">
                        <a:lnSpc>
                          <a:spcPct val="115000"/>
                        </a:lnSpc>
                        <a:spcBef>
                          <a:spcPts val="0"/>
                        </a:spcBef>
                        <a:spcAft>
                          <a:spcPts val="1000"/>
                        </a:spcAft>
                      </a:pPr>
                      <a:r>
                        <a:rPr lang="en-CA" sz="1200"/>
                        <a:t>892</a:t>
                      </a:r>
                      <a:endParaRPr lang="en-US" sz="1200">
                        <a:latin typeface="Calibri"/>
                        <a:ea typeface="Calibri"/>
                        <a:cs typeface="Times New Roman"/>
                      </a:endParaRPr>
                    </a:p>
                  </a:txBody>
                  <a:tcPr marL="59525" marR="59525" marT="0" marB="0"/>
                </a:tc>
                <a:tc>
                  <a:txBody>
                    <a:bodyPr/>
                    <a:lstStyle/>
                    <a:p>
                      <a:pPr marL="0" marR="0">
                        <a:lnSpc>
                          <a:spcPct val="115000"/>
                        </a:lnSpc>
                        <a:spcBef>
                          <a:spcPts val="0"/>
                        </a:spcBef>
                        <a:spcAft>
                          <a:spcPts val="1000"/>
                        </a:spcAft>
                      </a:pPr>
                      <a:endParaRPr lang="en-CA" sz="1200"/>
                    </a:p>
                    <a:p>
                      <a:pPr marL="0" marR="0">
                        <a:lnSpc>
                          <a:spcPct val="115000"/>
                        </a:lnSpc>
                        <a:spcBef>
                          <a:spcPts val="0"/>
                        </a:spcBef>
                        <a:spcAft>
                          <a:spcPts val="1000"/>
                        </a:spcAft>
                      </a:pPr>
                      <a:r>
                        <a:rPr lang="en-CA" sz="1200"/>
                        <a:t>3.82</a:t>
                      </a:r>
                      <a:endParaRPr lang="en-US" sz="1200"/>
                    </a:p>
                    <a:p>
                      <a:pPr marL="0" marR="0">
                        <a:lnSpc>
                          <a:spcPct val="115000"/>
                        </a:lnSpc>
                        <a:spcBef>
                          <a:spcPts val="0"/>
                        </a:spcBef>
                        <a:spcAft>
                          <a:spcPts val="1000"/>
                        </a:spcAft>
                      </a:pPr>
                      <a:r>
                        <a:rPr lang="en-CA" sz="1200"/>
                        <a:t>4.34</a:t>
                      </a:r>
                      <a:endParaRPr lang="en-US" sz="1200">
                        <a:latin typeface="Calibri"/>
                        <a:ea typeface="Calibri"/>
                        <a:cs typeface="Times New Roman"/>
                      </a:endParaRPr>
                    </a:p>
                  </a:txBody>
                  <a:tcPr marL="59525" marR="59525" marT="0" marB="0"/>
                </a:tc>
                <a:tc>
                  <a:txBody>
                    <a:bodyPr/>
                    <a:lstStyle/>
                    <a:p>
                      <a:pPr marL="0" marR="0">
                        <a:lnSpc>
                          <a:spcPct val="115000"/>
                        </a:lnSpc>
                        <a:spcBef>
                          <a:spcPts val="0"/>
                        </a:spcBef>
                        <a:spcAft>
                          <a:spcPts val="1000"/>
                        </a:spcAft>
                      </a:pPr>
                      <a:endParaRPr lang="en-CA" sz="1200"/>
                    </a:p>
                    <a:p>
                      <a:pPr marL="0" marR="0">
                        <a:lnSpc>
                          <a:spcPct val="115000"/>
                        </a:lnSpc>
                        <a:spcBef>
                          <a:spcPts val="0"/>
                        </a:spcBef>
                        <a:spcAft>
                          <a:spcPts val="1000"/>
                        </a:spcAft>
                      </a:pPr>
                      <a:r>
                        <a:rPr lang="en-CA" sz="1200"/>
                        <a:t>4.80</a:t>
                      </a:r>
                      <a:endParaRPr lang="en-US" sz="1200"/>
                    </a:p>
                    <a:p>
                      <a:pPr marL="0" marR="0">
                        <a:lnSpc>
                          <a:spcPct val="115000"/>
                        </a:lnSpc>
                        <a:spcBef>
                          <a:spcPts val="0"/>
                        </a:spcBef>
                        <a:spcAft>
                          <a:spcPts val="1000"/>
                        </a:spcAft>
                      </a:pPr>
                      <a:r>
                        <a:rPr lang="en-CA" sz="1200"/>
                        <a:t>5.16</a:t>
                      </a:r>
                      <a:endParaRPr lang="en-US" sz="1200">
                        <a:latin typeface="Calibri"/>
                        <a:ea typeface="Calibri"/>
                        <a:cs typeface="Times New Roman"/>
                      </a:endParaRPr>
                    </a:p>
                  </a:txBody>
                  <a:tcPr marL="59525" marR="59525" marT="0" marB="0"/>
                </a:tc>
                <a:tc>
                  <a:txBody>
                    <a:bodyPr/>
                    <a:lstStyle/>
                    <a:p>
                      <a:pPr marL="0" marR="0">
                        <a:lnSpc>
                          <a:spcPct val="115000"/>
                        </a:lnSpc>
                        <a:spcBef>
                          <a:spcPts val="0"/>
                        </a:spcBef>
                        <a:spcAft>
                          <a:spcPts val="1000"/>
                        </a:spcAft>
                      </a:pPr>
                      <a:endParaRPr lang="en-CA" sz="1200" dirty="0"/>
                    </a:p>
                    <a:p>
                      <a:pPr marL="0" marR="0">
                        <a:lnSpc>
                          <a:spcPct val="115000"/>
                        </a:lnSpc>
                        <a:spcBef>
                          <a:spcPts val="0"/>
                        </a:spcBef>
                        <a:spcAft>
                          <a:spcPts val="1000"/>
                        </a:spcAft>
                      </a:pPr>
                      <a:r>
                        <a:rPr lang="en-CA" sz="1200" dirty="0"/>
                        <a:t>.195</a:t>
                      </a:r>
                      <a:r>
                        <a:rPr lang="en-CA" sz="1200" baseline="30000" dirty="0"/>
                        <a:t>b</a:t>
                      </a:r>
                      <a:endParaRPr lang="en-US" sz="1200" dirty="0"/>
                    </a:p>
                    <a:p>
                      <a:pPr marL="0" marR="0">
                        <a:lnSpc>
                          <a:spcPct val="115000"/>
                        </a:lnSpc>
                        <a:spcBef>
                          <a:spcPts val="0"/>
                        </a:spcBef>
                        <a:spcAft>
                          <a:spcPts val="1000"/>
                        </a:spcAft>
                      </a:pPr>
                      <a:r>
                        <a:rPr lang="en-CA" sz="1200" dirty="0"/>
                        <a:t>.073</a:t>
                      </a:r>
                      <a:r>
                        <a:rPr lang="en-CA" sz="1200" baseline="30000" dirty="0"/>
                        <a:t>b</a:t>
                      </a:r>
                      <a:endParaRPr lang="en-US" sz="1200" dirty="0">
                        <a:latin typeface="Calibri"/>
                        <a:ea typeface="Calibri"/>
                        <a:cs typeface="Times New Roman"/>
                      </a:endParaRPr>
                    </a:p>
                  </a:txBody>
                  <a:tcPr marL="59525" marR="59525" marT="0" marB="0"/>
                </a:tc>
                <a:tc>
                  <a:txBody>
                    <a:bodyPr/>
                    <a:lstStyle/>
                    <a:p>
                      <a:pPr marL="0" marR="0">
                        <a:lnSpc>
                          <a:spcPct val="115000"/>
                        </a:lnSpc>
                        <a:spcBef>
                          <a:spcPts val="0"/>
                        </a:spcBef>
                        <a:spcAft>
                          <a:spcPts val="1000"/>
                        </a:spcAft>
                      </a:pPr>
                      <a:endParaRPr lang="en-CA" sz="1200" dirty="0"/>
                    </a:p>
                    <a:p>
                      <a:pPr marL="0" marR="0">
                        <a:lnSpc>
                          <a:spcPct val="115000"/>
                        </a:lnSpc>
                        <a:spcBef>
                          <a:spcPts val="0"/>
                        </a:spcBef>
                        <a:spcAft>
                          <a:spcPts val="1000"/>
                        </a:spcAft>
                      </a:pPr>
                      <a:r>
                        <a:rPr lang="en-CA" sz="1200" dirty="0"/>
                        <a:t>t (1812)=</a:t>
                      </a:r>
                      <a:endParaRPr lang="en-US" sz="1200" dirty="0"/>
                    </a:p>
                    <a:p>
                      <a:pPr marL="0" marR="0">
                        <a:lnSpc>
                          <a:spcPct val="115000"/>
                        </a:lnSpc>
                        <a:spcBef>
                          <a:spcPts val="0"/>
                        </a:spcBef>
                        <a:spcAft>
                          <a:spcPts val="1000"/>
                        </a:spcAft>
                      </a:pPr>
                      <a:r>
                        <a:rPr lang="en-CA" sz="1200" dirty="0"/>
                        <a:t>-1.688</a:t>
                      </a:r>
                      <a:endParaRPr lang="en-US" sz="1200" dirty="0">
                        <a:latin typeface="Calibri"/>
                        <a:ea typeface="Calibri"/>
                        <a:cs typeface="Times New Roman"/>
                      </a:endParaRPr>
                    </a:p>
                  </a:txBody>
                  <a:tcPr marL="59525" marR="59525" marT="0" marB="0"/>
                </a:tc>
              </a:tr>
            </a:tbl>
          </a:graphicData>
        </a:graphic>
      </p:graphicFrame>
      <p:sp>
        <p:nvSpPr>
          <p:cNvPr id="5" name="TextBox 4"/>
          <p:cNvSpPr txBox="1"/>
          <p:nvPr/>
        </p:nvSpPr>
        <p:spPr>
          <a:xfrm>
            <a:off x="3810000" y="6400800"/>
            <a:ext cx="5334000" cy="630942"/>
          </a:xfrm>
          <a:prstGeom prst="rect">
            <a:avLst/>
          </a:prstGeom>
          <a:noFill/>
        </p:spPr>
        <p:txBody>
          <a:bodyPr wrap="square" rtlCol="0">
            <a:spAutoFit/>
          </a:bodyPr>
          <a:lstStyle/>
          <a:p>
            <a:r>
              <a:rPr lang="en-CA" sz="800" dirty="0" smtClean="0"/>
              <a:t>Note. N= Sample Size; M = Mean; SD= Standard Deviation; Skew= </a:t>
            </a:r>
            <a:r>
              <a:rPr lang="en-CA" sz="800" dirty="0" err="1" smtClean="0"/>
              <a:t>Skewness</a:t>
            </a:r>
            <a:r>
              <a:rPr lang="en-CA" sz="800" dirty="0" smtClean="0"/>
              <a:t> </a:t>
            </a:r>
            <a:r>
              <a:rPr lang="en-CA" sz="800" dirty="0" smtClean="0"/>
              <a:t>Statistic; </a:t>
            </a:r>
            <a:r>
              <a:rPr lang="en-CA" sz="800" dirty="0" smtClean="0"/>
              <a:t>t= Independent t-test; * Statistically significant at 0.05 level; ** Statistically significant at 0.01 level; *** Statistically significant at &lt;0.001 level; </a:t>
            </a:r>
            <a:r>
              <a:rPr lang="en-CA" sz="800" baseline="30000" dirty="0" smtClean="0"/>
              <a:t>b</a:t>
            </a:r>
            <a:r>
              <a:rPr lang="en-CA" sz="800" dirty="0" smtClean="0"/>
              <a:t> </a:t>
            </a:r>
            <a:r>
              <a:rPr lang="en-CA" sz="800" dirty="0" smtClean="0"/>
              <a:t>reported </a:t>
            </a:r>
            <a:r>
              <a:rPr lang="en-CA" sz="800" dirty="0" err="1" smtClean="0"/>
              <a:t>skewness</a:t>
            </a:r>
            <a:r>
              <a:rPr lang="en-CA" sz="800" dirty="0" smtClean="0"/>
              <a:t> based on lg10(var+1) transformed Distress K10 variable</a:t>
            </a:r>
            <a:endParaRPr lang="en-US" sz="800" dirty="0" smtClean="0"/>
          </a:p>
          <a:p>
            <a:endParaRPr lang="en-US" sz="11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664</TotalTime>
  <Words>3563</Words>
  <Application>Microsoft Office PowerPoint</Application>
  <PresentationFormat>On-screen Show (4:3)</PresentationFormat>
  <Paragraphs>785</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Healthy Immigrant Effect?</vt:lpstr>
      <vt:lpstr>Background</vt:lpstr>
      <vt:lpstr>Research Objective</vt:lpstr>
      <vt:lpstr>Method</vt:lpstr>
      <vt:lpstr>Findings</vt:lpstr>
      <vt:lpstr>Slide 6</vt:lpstr>
      <vt:lpstr>Slide 7</vt:lpstr>
      <vt:lpstr>Slide 8</vt:lpstr>
      <vt:lpstr>Slide 9</vt:lpstr>
      <vt:lpstr>Slide 10</vt:lpstr>
      <vt:lpstr>Slide 11</vt:lpstr>
      <vt:lpstr>Putting these results in context</vt:lpstr>
      <vt:lpstr>Limitations to Study</vt:lpstr>
      <vt:lpstr>Implications for Future Research</vt:lpstr>
      <vt:lpstr>Acknowledgments</vt:lpstr>
      <vt:lpstr>Questions?</vt:lpstr>
      <vt:lpstr>References</vt:lpstr>
      <vt:lpstr>Slide 18</vt:lpstr>
      <vt:lpstr>Slide 19</vt:lpstr>
    </vt:vector>
  </TitlesOfParts>
  <Company>University of Lethbridge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Peter Kellett</dc:creator>
  <cp:lastModifiedBy>Peter Kellett</cp:lastModifiedBy>
  <cp:revision>84</cp:revision>
  <dcterms:created xsi:type="dcterms:W3CDTF">2013-03-12T18:26:56Z</dcterms:created>
  <dcterms:modified xsi:type="dcterms:W3CDTF">2013-03-14T21:15:59Z</dcterms:modified>
</cp:coreProperties>
</file>